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8" r:id="rId5"/>
    <p:sldId id="260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42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71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25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8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9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094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87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86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4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accent5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B00A2-188D-4BAB-8509-AAA3F3F41603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13A52-8C55-4EEE-B2C6-A45AAD245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3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0%BE%D0%BB%D1%83%D1%81%D1%84%D0%B5%D1%80%D0%B0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ru.wikipedia.org/wiki/%D0%A3%D1%81%D1%82%D0%BE%D0%B9%D1%87%D0%B8%D0%B2%D0%BE%D0%B5_%D1%80%D0%B0%D0%B2%D0%BD%D0%BE%D0%B2%D0%B5%D1%81%D0%B8%D0%B5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A%D1%83%D0%BA%D0%BB%D0%B0" TargetMode="External"/><Relationship Id="rId5" Type="http://schemas.openxmlformats.org/officeDocument/2006/relationships/hyperlink" Target="https://ru.wikipedia.org/wiki/%D0%9D%D0%B5%D0%B2%D0%B0%D0%BB%D1%8F%D1%88%D0%BA%D0%B0#cite_note-tsd-2" TargetMode="External"/><Relationship Id="rId4" Type="http://schemas.openxmlformats.org/officeDocument/2006/relationships/hyperlink" Target="https://ru.wikipedia.org/wiki/%D0%9D%D0%B5%D0%B2%D0%B0%D0%BB%D1%8F%D1%88%D0%BA%D0%B0#cite_note-esbe-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2%D1%80%D0%B0%D1%89%D0%B0%D1%82%D0%B5%D0%BB%D1%8C%D0%BD%D0%BE%D0%B5_%D0%B4%D0%B2%D0%B8%D0%B6%D0%B5%D0%BD%D0%B8%D0%B5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s://ru.wikipedia.org/wiki/%D0%A3%D0%B3%D0%BB%D0%BE%D0%B2%D0%B0%D1%8F_%D1%81%D0%BA%D0%BE%D1%80%D0%BE%D1%81%D1%82%D1%8C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2%D1%80%D0%B5%D0%BD%D0%B8%D0%B5" TargetMode="External"/><Relationship Id="rId5" Type="http://schemas.openxmlformats.org/officeDocument/2006/relationships/hyperlink" Target="https://ru.wikipedia.org/wiki/%D0%93%D0%B8%D1%80%D0%BE%D1%81%D0%BA%D0%BE%D0%BF" TargetMode="External"/><Relationship Id="rId10" Type="http://schemas.openxmlformats.org/officeDocument/2006/relationships/hyperlink" Target="https://ru.wikipedia.org/wiki/%D0%9F%D1%80%D0%B5%D1%86%D0%B5%D1%81%D1%81%D0%B8%D1%8F" TargetMode="External"/><Relationship Id="rId4" Type="http://schemas.openxmlformats.org/officeDocument/2006/relationships/hyperlink" Target="https://ru.wikipedia.org/wiki/%D0%98%D0%B3%D1%80%D1%83%D1%88%D0%BA%D0%B0" TargetMode="External"/><Relationship Id="rId9" Type="http://schemas.openxmlformats.org/officeDocument/2006/relationships/hyperlink" Target="https://ru.wikipedia.org/wiki/%D0%A1%D0%BF%D0%B8%D1%80%D0%B0%D0%BB%D1%8C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0%BE%D1%88%D0%B0%D0%B4%D1%8C-%D0%BA%D0%B0%D1%87%D0%B0%D0%BB%D0%BA%D0%B0#cite_note-1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ru.wikipedia.org/wiki/%D0%91%D1%80%D0%B8%D1%82%D0%B0%D0%BD%D1%81%D0%BA%D0%B8%D0%B5_%D0%BA%D0%BE%D0%BB%D0%BE%D0%BD%D0%B8%D0%B8_%D0%B2_%D0%A1%D0%B5%D0%B2%D0%B5%D1%80%D0%BD%D0%BE%D0%B9_%D0%90%D0%BC%D0%B5%D1%80%D0%B8%D0%BA%D0%B5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A%D0%BE%D0%BB%D1%8B%D0%B1%D0%B5%D0%BB%D1%8C" TargetMode="External"/><Relationship Id="rId5" Type="http://schemas.openxmlformats.org/officeDocument/2006/relationships/hyperlink" Target="https://ru.wikipedia.org/wiki/%D0%9B%D0%BE%D1%88%D0%B0%D0%B4%D1%8C" TargetMode="External"/><Relationship Id="rId10" Type="http://schemas.openxmlformats.org/officeDocument/2006/relationships/hyperlink" Target="https://ru.wikipedia.org/wiki/%D0%94%D1%80%D0%B5%D0%B2%D0%BD%D1%8F%D1%8F_%D0%93%D1%80%D0%B5%D1%86%D0%B8%D1%8F" TargetMode="External"/><Relationship Id="rId4" Type="http://schemas.openxmlformats.org/officeDocument/2006/relationships/hyperlink" Target="https://ru.wikipedia.org/wiki/%D0%98%D0%B3%D1%80%D1%83%D1%88%D0%BA%D0%B0" TargetMode="External"/><Relationship Id="rId9" Type="http://schemas.openxmlformats.org/officeDocument/2006/relationships/hyperlink" Target="https://ru.wikipedia.org/wiki/%D0%A1%D1%80%D0%B5%D0%B4%D0%BD%D0%B8%D0%B5_%D0%B2%D0%B5%D0%BA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hyperlink" Target="https://ru.wikipedia.org/wiki/%D0%91%D0%B8%D1%81%D0%B5%D1%8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F%D0%B5%D1%80%D1%8C%D1%8F" TargetMode="External"/><Relationship Id="rId5" Type="http://schemas.openxmlformats.org/officeDocument/2006/relationships/hyperlink" Target="https://ru.wikipedia.org/wiki/%D0%9A%D0%B5%D1%80%D0%B0%D0%BC%D0%B8%D0%BA%D0%B0" TargetMode="External"/><Relationship Id="rId4" Type="http://schemas.openxmlformats.org/officeDocument/2006/relationships/hyperlink" Target="https://ru.wikipedia.org/wiki/%D0%A1%D1%8B%D1%80%D0%B0%D1%8F_%D0%BA%D0%BE%D0%B6%D0%B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2782" y="3512127"/>
            <a:ext cx="2961409" cy="1049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DeflateTop">
              <a:avLst/>
            </a:prstTxWarp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ИСТОРИЯ </a:t>
            </a:r>
            <a:r>
              <a:rPr lang="ru-RU" dirty="0" smtClean="0">
                <a:solidFill>
                  <a:srgbClr val="C00000"/>
                </a:solidFill>
              </a:rPr>
              <a:t>ПРО </a:t>
            </a:r>
            <a:r>
              <a:rPr lang="ru-RU" dirty="0" smtClean="0">
                <a:solidFill>
                  <a:srgbClr val="C00000"/>
                </a:solidFill>
              </a:rPr>
              <a:t>ИГРУШКИ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0510" y="5286756"/>
            <a:ext cx="4255008" cy="1456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Выполнила:воспитатель</a:t>
            </a:r>
            <a:r>
              <a:rPr lang="ru-RU" sz="2400" b="1" dirty="0" smtClean="0">
                <a:solidFill>
                  <a:srgbClr val="FF0000"/>
                </a:solidFill>
              </a:rPr>
              <a:t> Ткачёва С В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D:\Desktop\gradient-kids-toys-background_23-21518569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2149" y="0"/>
            <a:ext cx="82898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«ИСТОРИЯ ИГРУШКИ»</a:t>
            </a:r>
          </a:p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ДЛЯ ДЕТЕЙ  2 МЛАДШЕЙ ГРУППЫ</a:t>
            </a:r>
          </a:p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Выполнила воспитатель: Ткачёва С В</a:t>
            </a:r>
            <a:endParaRPr lang="ru-RU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791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eti-gorod.ru/userfiles/catalog/medium/nevalyashka-alenka-4s2043-kotov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689" y="114300"/>
            <a:ext cx="4707955" cy="665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¡Ð¾Ð»Ð½Ñ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8952">
            <a:off x="470162" y="589106"/>
            <a:ext cx="1998315" cy="208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17872" y="540326"/>
            <a:ext cx="414597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202122"/>
                </a:solidFill>
                <a:latin typeface="Arial"/>
              </a:rPr>
              <a:t>Неваля́шка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sz="2000" i="1" dirty="0" err="1">
                <a:solidFill>
                  <a:srgbClr val="FF0000"/>
                </a:solidFill>
                <a:latin typeface="Arial"/>
              </a:rPr>
              <a:t>ва́нька-вста́нька</a:t>
            </a:r>
            <a:r>
              <a:rPr lang="ru-RU" sz="2000" baseline="30000" dirty="0">
                <a:solidFill>
                  <a:srgbClr val="FF0000"/>
                </a:solidFill>
                <a:latin typeface="Arial"/>
                <a:hlinkClick r:id="rId4"/>
              </a:rPr>
              <a:t>[1]</a:t>
            </a:r>
            <a:r>
              <a:rPr lang="ru-RU" sz="2000" baseline="30000" dirty="0">
                <a:solidFill>
                  <a:srgbClr val="FF0000"/>
                </a:solidFill>
                <a:latin typeface="Arial"/>
                <a:hlinkClick r:id="rId5"/>
              </a:rPr>
              <a:t>[2]</a:t>
            </a:r>
            <a:r>
              <a:rPr lang="ru-RU" sz="2000" dirty="0">
                <a:solidFill>
                  <a:srgbClr val="FF0000"/>
                </a:solidFill>
                <a:latin typeface="Arial"/>
              </a:rPr>
              <a:t> — детская игрушка-</a:t>
            </a:r>
            <a:r>
              <a:rPr lang="ru-RU" sz="2000" dirty="0">
                <a:solidFill>
                  <a:srgbClr val="FF0000"/>
                </a:solidFill>
                <a:latin typeface="Arial"/>
                <a:hlinkClick r:id="rId6" tooltip="Кукла"/>
              </a:rPr>
              <a:t>кукла</a:t>
            </a:r>
            <a:r>
              <a:rPr lang="ru-RU" sz="2000" dirty="0">
                <a:solidFill>
                  <a:srgbClr val="FF0000"/>
                </a:solidFill>
                <a:latin typeface="Arial"/>
              </a:rPr>
              <a:t>, которая при отсутствии внешнего воздействия находится в состоянии </a:t>
            </a:r>
            <a:r>
              <a:rPr lang="ru-RU" sz="2000" i="1" dirty="0">
                <a:solidFill>
                  <a:srgbClr val="FF0000"/>
                </a:solidFill>
                <a:latin typeface="Arial"/>
                <a:hlinkClick r:id="rId7" tooltip="Устойчивое равновесие"/>
              </a:rPr>
              <a:t>устойчивого равновесия</a:t>
            </a:r>
            <a:r>
              <a:rPr lang="ru-RU" sz="2000" i="1" dirty="0">
                <a:solidFill>
                  <a:srgbClr val="FF0000"/>
                </a:solidFill>
                <a:latin typeface="Arial"/>
              </a:rPr>
              <a:t>,</a:t>
            </a:r>
            <a:r>
              <a:rPr lang="ru-RU" sz="2000" dirty="0">
                <a:solidFill>
                  <a:srgbClr val="FF0000"/>
                </a:solidFill>
                <a:latin typeface="Arial"/>
              </a:rPr>
              <a:t> это круглодонная игрушка, обычно имеющая форму яйца, которая имеет тенденцию выпрямляться, когда её толкают под углом, и делает это, по-видимому, в противоречии с тем, как она должна упасть. Игрушка обычно полая с грузом внутри нижней </a:t>
            </a:r>
            <a:r>
              <a:rPr lang="ru-RU" sz="2000" dirty="0">
                <a:solidFill>
                  <a:srgbClr val="FF0000"/>
                </a:solidFill>
                <a:latin typeface="Arial"/>
                <a:hlinkClick r:id="rId8" tooltip="Полусфера"/>
              </a:rPr>
              <a:t>полусферы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03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¡Ð¾Ð»Ð½Ñ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115">
            <a:off x="635010" y="534644"/>
            <a:ext cx="2323419" cy="24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offerretail.ru/upload/images/41586/0-Volchok-Desyatoe-Korolevstvo-Vesely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018" y="542911"/>
            <a:ext cx="6411191" cy="60760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24354" y="542910"/>
            <a:ext cx="359525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ЮЛА-</a:t>
            </a:r>
            <a:r>
              <a:rPr lang="ru-RU" b="1" dirty="0" err="1">
                <a:solidFill>
                  <a:srgbClr val="FF0000"/>
                </a:solidFill>
                <a:latin typeface="Arial"/>
              </a:rPr>
              <a:t>Волчо́к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, юла́ — </a:t>
            </a:r>
            <a:r>
              <a:rPr lang="ru-RU" b="1" dirty="0">
                <a:solidFill>
                  <a:srgbClr val="FF0000"/>
                </a:solidFill>
                <a:latin typeface="Arial"/>
                <a:hlinkClick r:id="rId4" tooltip="Игрушка"/>
              </a:rPr>
              <a:t>игрушка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 (и не только), которая, в общем случае, во время вращения сохраняет устойчивость на одной точке опоры.</a:t>
            </a:r>
          </a:p>
          <a:p>
            <a:r>
              <a:rPr lang="ru-RU" b="1" dirty="0">
                <a:solidFill>
                  <a:srgbClr val="FF0000"/>
                </a:solidFill>
                <a:latin typeface="Arial"/>
              </a:rPr>
              <a:t>Быстро вращающийся волчок не падает за счёт </a:t>
            </a:r>
            <a:r>
              <a:rPr lang="ru-RU" b="1" dirty="0">
                <a:solidFill>
                  <a:srgbClr val="FF0000"/>
                </a:solidFill>
                <a:latin typeface="Arial"/>
                <a:hlinkClick r:id="rId5" tooltip="Гироскоп"/>
              </a:rPr>
              <a:t>гироскопического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 эффекта, но постепенно из-за </a:t>
            </a:r>
            <a:r>
              <a:rPr lang="ru-RU" b="1" dirty="0">
                <a:solidFill>
                  <a:srgbClr val="FF0000"/>
                </a:solidFill>
                <a:latin typeface="Arial"/>
                <a:hlinkClick r:id="rId6" tooltip="Трение"/>
              </a:rPr>
              <a:t>трения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 </a:t>
            </a:r>
            <a:r>
              <a:rPr lang="ru-RU" b="1" u="sng" dirty="0">
                <a:solidFill>
                  <a:srgbClr val="FF0000"/>
                </a:solidFill>
                <a:latin typeface="Arial"/>
                <a:hlinkClick r:id="rId7"/>
              </a:rPr>
              <a:t>угловая скорость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 собственного вращения уменьшается. Когда скорость вращения становится недостаточно большой, </a:t>
            </a:r>
            <a:r>
              <a:rPr lang="ru-RU" b="1" dirty="0">
                <a:solidFill>
                  <a:srgbClr val="FF0000"/>
                </a:solidFill>
                <a:latin typeface="Arial"/>
                <a:hlinkClick r:id="rId8" tooltip="Вращательное движение"/>
              </a:rPr>
              <a:t>ось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 волчка начинает </a:t>
            </a:r>
            <a:r>
              <a:rPr lang="ru-RU" b="1" dirty="0">
                <a:solidFill>
                  <a:srgbClr val="FF0000"/>
                </a:solidFill>
                <a:latin typeface="Arial"/>
                <a:hlinkClick r:id="rId9" tooltip="Спираль"/>
              </a:rPr>
              <a:t>спиралеобразно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 отклоняться от вертикали (</a:t>
            </a:r>
            <a:r>
              <a:rPr lang="ru-RU" b="1" dirty="0" err="1">
                <a:solidFill>
                  <a:srgbClr val="FF0000"/>
                </a:solidFill>
                <a:latin typeface="Arial"/>
                <a:hlinkClick r:id="rId10" tooltip="Прецессия"/>
              </a:rPr>
              <a:t>прецессировать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), и в конце концов волчок падает и прекращает вращение.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367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¡Ð¾Ð»Ð½Ñ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9586">
            <a:off x="469995" y="521166"/>
            <a:ext cx="2178679" cy="227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mages.all-free-download.com/images/graphiclarge/rocking_horse_clip_art_262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916" y="457200"/>
            <a:ext cx="5231219" cy="582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51135" y="457200"/>
            <a:ext cx="444086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Arial"/>
              </a:rPr>
              <a:t>Ло́шадь-кача́лка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— </a:t>
            </a:r>
            <a:r>
              <a:rPr lang="ru-RU" dirty="0">
                <a:solidFill>
                  <a:srgbClr val="FF0000"/>
                </a:solidFill>
                <a:latin typeface="Arial"/>
                <a:hlinkClick r:id="rId4" tooltip="Игрушка"/>
              </a:rPr>
              <a:t>игрушка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в форме </a:t>
            </a:r>
            <a:r>
              <a:rPr lang="ru-RU" dirty="0">
                <a:solidFill>
                  <a:srgbClr val="FF0000"/>
                </a:solidFill>
                <a:latin typeface="Arial"/>
                <a:hlinkClick r:id="rId5" tooltip="Лошадь"/>
              </a:rPr>
              <a:t>лошади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, закреплённая на конструкции из четырёх полос, две из которых (нижние горизонтальные) являются криволинейными, давая возможность раскачивания.</a:t>
            </a:r>
          </a:p>
          <a:p>
            <a:r>
              <a:rPr lang="ru-RU" dirty="0">
                <a:solidFill>
                  <a:srgbClr val="FF0000"/>
                </a:solidFill>
                <a:latin typeface="Arial"/>
              </a:rPr>
              <a:t>Её предшественниками считаются </a:t>
            </a:r>
            <a:r>
              <a:rPr lang="ru-RU" dirty="0">
                <a:solidFill>
                  <a:srgbClr val="FF0000"/>
                </a:solidFill>
                <a:latin typeface="Arial"/>
                <a:hlinkClick r:id="rId6" tooltip="Колыбель"/>
              </a:rPr>
              <a:t>колыбель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, другие варианты игрушек-«качалок» и игрушки в виде лошадей на колёсах. В своём нынешнем виде лошадь-качалка появилась не ранее XVII века на территории </a:t>
            </a:r>
            <a:r>
              <a:rPr lang="ru-RU" dirty="0">
                <a:solidFill>
                  <a:srgbClr val="FF0000"/>
                </a:solidFill>
                <a:latin typeface="Arial"/>
                <a:hlinkClick r:id="rId7" tooltip="Британские колонии в Северной Америке"/>
              </a:rPr>
              <a:t>британских колоний в Северной Америке</a:t>
            </a:r>
            <a:r>
              <a:rPr lang="ru-RU" baseline="30000" dirty="0">
                <a:solidFill>
                  <a:srgbClr val="FF0000"/>
                </a:solidFill>
                <a:latin typeface="Arial"/>
                <a:hlinkClick r:id="rId8"/>
              </a:rPr>
              <a:t>[1]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, хотя есть источники, указывающие, что такая игрушка могла существовать ещё во времена </a:t>
            </a:r>
            <a:r>
              <a:rPr lang="ru-RU" dirty="0">
                <a:solidFill>
                  <a:srgbClr val="FF0000"/>
                </a:solidFill>
                <a:latin typeface="Arial"/>
                <a:hlinkClick r:id="rId9" tooltip="Средние века"/>
              </a:rPr>
              <a:t>Средневековья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или даже </a:t>
            </a:r>
            <a:r>
              <a:rPr lang="ru-RU" dirty="0">
                <a:solidFill>
                  <a:srgbClr val="FF0000"/>
                </a:solidFill>
                <a:latin typeface="Arial"/>
                <a:hlinkClick r:id="rId10" tooltip="Древняя Греция"/>
              </a:rPr>
              <a:t>древней Греции</a:t>
            </a:r>
            <a:endParaRPr lang="ru-RU" b="0" i="0" dirty="0">
              <a:solidFill>
                <a:srgbClr val="FF0000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634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¡Ð¾Ð»Ð½Ñ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0049">
            <a:off x="552851" y="513310"/>
            <a:ext cx="2547585" cy="265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otvet.imgsmail.ru/download/6583673e0795cd9cd154283af1f4dd54_i-162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26" y="1262379"/>
            <a:ext cx="5005761" cy="521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11291" y="602672"/>
            <a:ext cx="446809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/>
              </a:rPr>
              <a:t>Основные элементы — камера (собственно сама погремушка) и наполнитель. Камера может быть из самых разных материалов: высушенной тыквы, раковин, необработанной, так называемой </a:t>
            </a:r>
            <a:r>
              <a:rPr lang="ru-RU" b="1" i="1" dirty="0">
                <a:solidFill>
                  <a:srgbClr val="FF0000"/>
                </a:solidFill>
                <a:latin typeface="Arial"/>
                <a:hlinkClick r:id="rId4" tooltip="Сырая кожа"/>
              </a:rPr>
              <a:t>сырой кожи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, дерева, рога, черепашьего панциря, </a:t>
            </a:r>
            <a:r>
              <a:rPr lang="ru-RU" b="1" u="sng" dirty="0">
                <a:solidFill>
                  <a:srgbClr val="FF0000"/>
                </a:solidFill>
                <a:latin typeface="Arial"/>
                <a:hlinkClick r:id="rId5" tooltip="Керамика"/>
              </a:rPr>
              <a:t>керамики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, высушенных горл гусей и уток, мочевых пузырей или из любых готовых ёмкостей. Наполнителем служат камешки, глиняные шарики, дробь, высушенные бобы, горох или другие семена и косточки. Обычно погремушки также имеют ручку-держатель. Традиционные и ритуальные погремушки часто украшаются </a:t>
            </a:r>
            <a:r>
              <a:rPr lang="ru-RU" b="1" dirty="0">
                <a:solidFill>
                  <a:srgbClr val="FF0000"/>
                </a:solidFill>
                <a:latin typeface="Arial"/>
                <a:hlinkClick r:id="rId6" tooltip="Перья"/>
              </a:rPr>
              <a:t>перьями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, </a:t>
            </a:r>
            <a:r>
              <a:rPr lang="ru-RU" b="1" dirty="0">
                <a:solidFill>
                  <a:srgbClr val="FF0000"/>
                </a:solidFill>
                <a:latin typeface="Arial"/>
                <a:hlinkClick r:id="rId7" tooltip="Бисер"/>
              </a:rPr>
              <a:t>бисером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, на камеру наносится рисунок.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11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www.missyconfidential.com.au/media/catalog/product/cache/1/thumbnail/9df78eab33525d08d6e5fb8d27136e95/P/o/Pol014a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Ð¡Ð¾Ð»Ð½Ñ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8050">
            <a:off x="416532" y="290836"/>
            <a:ext cx="2469052" cy="257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mage.jimcdn.com/app/cms/image/transf/dimension=1060x10000:format=png/path/s2960d37dc1410720/image/id4d2c2f7773790f1/version/1440862404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108" y="2701919"/>
            <a:ext cx="6604867" cy="415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7937"/>
            <a:ext cx="84651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Особенностью русских народных кукол является то, что их делали изначально без использования ножниц и иголки. Этим и объясняются названия некоторых из них — </a:t>
            </a:r>
            <a:r>
              <a:rPr lang="ru-RU" b="1" dirty="0" err="1">
                <a:solidFill>
                  <a:srgbClr val="FF0000"/>
                </a:solidFill>
              </a:rPr>
              <a:t>рванка</a:t>
            </a:r>
            <a:r>
              <a:rPr lang="ru-RU" b="1" dirty="0">
                <a:solidFill>
                  <a:srgbClr val="FF0000"/>
                </a:solidFill>
              </a:rPr>
              <a:t> (ткань не резали, а рвали руками), </a:t>
            </a:r>
            <a:r>
              <a:rPr lang="ru-RU" b="1" dirty="0" err="1">
                <a:solidFill>
                  <a:srgbClr val="FF0000"/>
                </a:solidFill>
              </a:rPr>
              <a:t>мотанка</a:t>
            </a:r>
            <a:r>
              <a:rPr lang="ru-RU" b="1" dirty="0">
                <a:solidFill>
                  <a:srgbClr val="FF0000"/>
                </a:solidFill>
              </a:rPr>
              <a:t> (куклу мотали из ткани с помощью ниток).Русские народные куклы безлики. Изначально считалось, что кукла должна быть безликой, чтоб в нее не вселились злые духи и не навредили хозяину куклы. Да и сейчас психологи считают, что безликая кукла полезна. Лицо человека выражает самые разные эмоции, меняется в зависимости от настроения. Лицо же куклы — всегда одинаково. А когда лицо не прорисовано — его можно увидеть каждый раз разным. </a:t>
            </a:r>
            <a:r>
              <a:rPr lang="ru-RU" b="1" dirty="0" smtClean="0">
                <a:solidFill>
                  <a:srgbClr val="FF0000"/>
                </a:solidFill>
              </a:rPr>
              <a:t>©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3158748"/>
            <a:ext cx="30826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русская народная кукла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78619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¡Ð¾Ð»Ð½Ñ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49966">
            <a:off x="555139" y="608679"/>
            <a:ext cx="2502360" cy="26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timeout.ru/img/Larisa/untitled%20folder%205/cale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748" y="675409"/>
            <a:ext cx="8468880" cy="583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keurhof.co.za/images/Kaleidoscope-Free-PNG-Ima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85" y="3751884"/>
            <a:ext cx="2899351" cy="293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5226" y="0"/>
            <a:ext cx="67367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YS Text"/>
              </a:rPr>
              <a:t>Калейдоскоп — это оптический прибор в виде трубки, в которой можно наблюдать быстро сменяющиеся симметричные узоры. Простыми словами, это игрушка, в которой разноцветные элементы (осколки стекла, кусочки бумаги, бисер и т. п.) отражаются в зеркалах и создают красивые картинки при поворачивании трубки.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472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202366/8dc7acfe-6534-4bf3-acd6-0f661e824fd9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054" y="152400"/>
            <a:ext cx="6722918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Ð¡Ð¾Ð»Ð½Ñ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20299">
            <a:off x="547674" y="439366"/>
            <a:ext cx="2453822" cy="256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710" y="3013364"/>
            <a:ext cx="4206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/>
              </a:rPr>
              <a:t>Игрушка </a:t>
            </a:r>
            <a:r>
              <a:rPr lang="ru-RU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даёт ребёнку уникальную возможность путешествия во времени, когда игрушечная модель воспроизводит мир ушедших эпох и культур народов, в том числе исчезнувших.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09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751344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нтернет-ресурсы:</a:t>
            </a:r>
          </a:p>
          <a:p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http://www.rukukla.ru/article/kuhi/toystory/davnymdavno_na_ruci.htm http://www.rukukla.ru/article/kuhi/toystory/igru6ka__4act_narodnoi_tradicii.htm http://dedsad19.ru/pdf/290312/psvs6.pdf https://encryptedtbn1.gstatic.com/images?q=tbn:ANd9GcT3ogJBX3qTygclzjNDnUv1cDIcgZ6u1KqcWB2K9kAiMYFh6aLz_g https://encryptedtbn2.gstatic.com/images?q=tbn:ANd9GcR1A5yqqtZhqyqgYasXfxBRso4KWHqF2NGHCwEl-S24l48HFm2Rg https://encrypted-tbn3.gstatic.com/images?q=tbn:ANd9GcRTN7Tuqx1ZtRl5r3m3bASs6rPzZn3WQRuGROPjTZMhEn5LZjH3GA http://www.rustoys.ru/pics/hares.jpg http://cyrillitsa.ru/wp-content/uploads/2013/11/d0530134be_1000.jpg http://img3.imgbb.ru/e/5/3/e530963879f79e11ba98be06c4c6f132.jpg http://900igr.net/datai/mkhk/Istorija-igrushek/0006-009-Kukly-SVJORTKI-iz-svjornutoj-tkani.jpg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5659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210</Words>
  <Application>Microsoft Office PowerPoint</Application>
  <PresentationFormat>Произвольный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Старшая группа</cp:lastModifiedBy>
  <cp:revision>9</cp:revision>
  <dcterms:created xsi:type="dcterms:W3CDTF">2018-05-23T04:13:11Z</dcterms:created>
  <dcterms:modified xsi:type="dcterms:W3CDTF">2026-01-10T17:00:36Z</dcterms:modified>
</cp:coreProperties>
</file>