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292" r:id="rId4"/>
    <p:sldId id="293" r:id="rId5"/>
    <p:sldId id="258" r:id="rId6"/>
    <p:sldId id="257" r:id="rId7"/>
    <p:sldId id="259" r:id="rId8"/>
    <p:sldId id="260" r:id="rId9"/>
    <p:sldId id="261" r:id="rId10"/>
    <p:sldId id="288" r:id="rId11"/>
    <p:sldId id="262" r:id="rId12"/>
    <p:sldId id="263" r:id="rId13"/>
    <p:sldId id="264" r:id="rId14"/>
    <p:sldId id="266" r:id="rId15"/>
    <p:sldId id="265" r:id="rId16"/>
    <p:sldId id="267" r:id="rId17"/>
    <p:sldId id="285" r:id="rId18"/>
    <p:sldId id="268" r:id="rId19"/>
    <p:sldId id="269" r:id="rId20"/>
    <p:sldId id="271" r:id="rId21"/>
    <p:sldId id="273" r:id="rId22"/>
    <p:sldId id="274" r:id="rId23"/>
    <p:sldId id="289" r:id="rId24"/>
    <p:sldId id="282" r:id="rId25"/>
    <p:sldId id="284" r:id="rId26"/>
    <p:sldId id="276" r:id="rId27"/>
    <p:sldId id="277" r:id="rId28"/>
    <p:sldId id="278" r:id="rId29"/>
    <p:sldId id="290" r:id="rId30"/>
    <p:sldId id="279" r:id="rId31"/>
    <p:sldId id="286" r:id="rId32"/>
    <p:sldId id="281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0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500F32-D631-4F14-BB85-AF48B086A441}" type="datetimeFigureOut">
              <a:rPr lang="ru-RU" smtClean="0"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6AD182-A8F7-466A-BED7-156E7816AB36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ладшая группа\Desktop\0_812c2_601f51cf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26"/>
            <a:ext cx="9144000" cy="68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ладшая группа\Desktop\1676458213_gas-kvas-com-p-derevo-bereza-detskii-risuno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526"/>
            <a:ext cx="5472608" cy="642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908720"/>
            <a:ext cx="4536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Художественно - эстетическое </a:t>
            </a:r>
            <a:r>
              <a:rPr lang="ru-RU" sz="3600" b="1" i="1" dirty="0" smtClean="0">
                <a:solidFill>
                  <a:srgbClr val="FF0000"/>
                </a:solidFill>
              </a:rPr>
              <a:t>развитие- </a:t>
            </a:r>
            <a:r>
              <a:rPr lang="ru-RU" sz="3600" b="1" i="1" dirty="0">
                <a:solidFill>
                  <a:srgbClr val="FF0000"/>
                </a:solidFill>
              </a:rPr>
              <a:t>как средство духовно - нравственного воспитания детей дошкольного возраста.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5877272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Выполнила воспитатель: Ткачёва С В 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2024г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Младшая группа\Desktop\slide-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9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Младшая группа\Desktop\береза\0_812c2_601f51cf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ладшая группа\Desktop\береза\slide-3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90613"/>
            <a:ext cx="8064895" cy="467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43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Младшая группа\Downloads\img_user_file_5b3bb9daeb60c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63284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2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ладшая группа\Desktop\береза\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28700"/>
            <a:ext cx="8280920" cy="59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11663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Обогащение словарного запаса дошкольника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ладшая группа\Desktop\береза\fc063476aa9c4b9e1a1393b1814ef1b61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199563" cy="691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34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ладшая группа\Desktop\береза\slide-1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1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ладшая группа\Desktop\береза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54868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Выучим стихотворение о берёзе с использованием мнемотехники.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0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fecda531-7b88-4d46-ae70-5f22e62086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326" y="33671"/>
            <a:ext cx="3056947" cy="407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ладшая группа\Desktop\64c39f58-abb1-40c9-b5ed-fe4ae348b2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3389"/>
            <a:ext cx="2868458" cy="3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ладшая группа\Desktop\9ad3fbb8-d745-46fe-9529-fbaab025ac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67" y="867037"/>
            <a:ext cx="4084622" cy="433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5877272"/>
            <a:ext cx="5280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Соберём </a:t>
            </a:r>
            <a:r>
              <a:rPr lang="ru-RU" sz="3200" b="1" dirty="0" err="1" smtClean="0">
                <a:solidFill>
                  <a:srgbClr val="FF0000"/>
                </a:solidFill>
              </a:rPr>
              <a:t>пазлы</a:t>
            </a:r>
            <a:r>
              <a:rPr lang="ru-RU" sz="3200" b="1" dirty="0" smtClean="0">
                <a:solidFill>
                  <a:srgbClr val="FF0000"/>
                </a:solidFill>
              </a:rPr>
              <a:t> (Берёзка)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33671"/>
            <a:ext cx="5668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Свободная деятельность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3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ладшая группа\Desktop\береза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06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Младшая группа\Desktop\береза\klassika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85698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16632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Разучивание песни про березу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ладшая группа\Downloads\1614780592_78-p-putin-na-fone-flaga-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79039"/>
            <a:ext cx="511256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375216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Приоритетной задачей Российской Федерации в сфере воспитания детей является 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94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503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Береза в творчестве Великих художников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(Рассматривание картин)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14339" name="Picture 3" descr="C:\Users\Младшая группа\Desktop\береза\scale_1200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9704"/>
            <a:ext cx="3744416" cy="41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303893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Алексей Саврасов. Грачи прилетели, 1871</a:t>
            </a:r>
          </a:p>
        </p:txBody>
      </p:sp>
      <p:pic>
        <p:nvPicPr>
          <p:cNvPr id="5" name="Picture 2" descr="C:\Users\Младшая группа\Desktop\береза\scale_1200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9704"/>
            <a:ext cx="3672408" cy="417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1303894"/>
            <a:ext cx="32506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Иван Шишкин. Березовая роща, 1878</a:t>
            </a:r>
          </a:p>
        </p:txBody>
      </p:sp>
    </p:spTree>
    <p:extLst>
      <p:ext uri="{BB962C8B-B14F-4D97-AF65-F5344CB8AC3E}">
        <p14:creationId xmlns:p14="http://schemas.microsoft.com/office/powerpoint/2010/main" val="110400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ладшая группа\Desktop\береза\scale_1200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0013"/>
            <a:ext cx="6662514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48264" y="100013"/>
            <a:ext cx="2088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Ефим Волков. Золотая осень - Тихая речка, 1893</a:t>
            </a:r>
          </a:p>
        </p:txBody>
      </p:sp>
    </p:spTree>
    <p:extLst>
      <p:ext uri="{BB962C8B-B14F-4D97-AF65-F5344CB8AC3E}">
        <p14:creationId xmlns:p14="http://schemas.microsoft.com/office/powerpoint/2010/main" val="29613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ладшая группа\Desktop\scale_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9" y="1459986"/>
            <a:ext cx="2955592" cy="492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288" y="116632"/>
            <a:ext cx="3747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Петр Петровичев. Березы, 1907</a:t>
            </a:r>
          </a:p>
        </p:txBody>
      </p:sp>
      <p:pic>
        <p:nvPicPr>
          <p:cNvPr id="17411" name="Picture 3" descr="C:\Users\Младшая группа\Desktop\scale_1200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00282"/>
            <a:ext cx="3528392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1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Пётр Кончаловский. Весенний день, 1955</a:t>
            </a:r>
          </a:p>
        </p:txBody>
      </p:sp>
    </p:spTree>
    <p:extLst>
      <p:ext uri="{BB962C8B-B14F-4D97-AF65-F5344CB8AC3E}">
        <p14:creationId xmlns:p14="http://schemas.microsoft.com/office/powerpoint/2010/main" val="11074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Настроить самую тонкую струну в человеческой душе – человечность -  это значит прежде всего научить маленького человечка творить радость для другого человека </a:t>
            </a:r>
            <a:r>
              <a:rPr lang="ru-RU" sz="2000" b="1" dirty="0" smtClean="0">
                <a:solidFill>
                  <a:srgbClr val="FF0000"/>
                </a:solidFill>
              </a:rPr>
              <a:t>…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</a:rPr>
              <a:t>Сухомлинский</a:t>
            </a:r>
            <a:r>
              <a:rPr lang="ru-RU" b="1" dirty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2050" name="Picture 2" descr="C:\Users\Младшая группа\Desktop\береза\a390987736a19952546fe65fc00d5b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7" y="1628800"/>
            <a:ext cx="856861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0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5846"/>
            <a:ext cx="756084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3200" b="1" dirty="0">
                <a:solidFill>
                  <a:srgbClr val="FF0000"/>
                </a:solidFill>
              </a:rPr>
              <a:t>«Природа – это искусство под открытым небом</a:t>
            </a:r>
            <a:r>
              <a:rPr lang="ru-RU" sz="3200" b="1" dirty="0" smtClean="0">
                <a:solidFill>
                  <a:srgbClr val="FF0000"/>
                </a:solidFill>
              </a:rPr>
              <a:t>».</a:t>
            </a:r>
            <a:endParaRPr lang="ru-RU" sz="3200" b="1" dirty="0">
              <a:solidFill>
                <a:srgbClr val="FF0000"/>
              </a:solidFill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(</a:t>
            </a:r>
            <a:r>
              <a:rPr lang="ru-RU" sz="3200" dirty="0" smtClean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Темы этого блока: «Времена года», «День Земли», «Синичкин день», «Всемирный День воды», «День Берёзы», «День Птиц», «День защиты животных» и т д</a:t>
            </a:r>
            <a:r>
              <a:rPr lang="ru-RU" sz="2400" b="1" dirty="0" smtClean="0">
                <a:solidFill>
                  <a:srgbClr val="FF0000"/>
                </a:solidFill>
              </a:rPr>
              <a:t>.)</a:t>
            </a:r>
            <a:endParaRPr lang="ru-RU" sz="2400" b="1" dirty="0">
              <a:solidFill>
                <a:srgbClr val="FF0000"/>
              </a:solidFill>
            </a:endParaRPr>
          </a:p>
          <a:p>
            <a:pPr algn="just"/>
            <a:r>
              <a:rPr lang="ru-RU" dirty="0"/>
              <a:t> </a:t>
            </a:r>
            <a:r>
              <a:rPr lang="ru-RU" sz="2000" b="1" dirty="0">
                <a:solidFill>
                  <a:srgbClr val="FF0000"/>
                </a:solidFill>
              </a:rPr>
              <a:t>Цель:</a:t>
            </a:r>
            <a:r>
              <a:rPr lang="ru-RU" dirty="0"/>
              <a:t> </a:t>
            </a:r>
            <a:r>
              <a:rPr lang="ru-RU" b="1" dirty="0"/>
              <a:t>Увеличение представлений о многообразии </a:t>
            </a:r>
            <a:r>
              <a:rPr lang="ru-RU" b="1" dirty="0" smtClean="0"/>
              <a:t>природного мира.</a:t>
            </a:r>
            <a:r>
              <a:rPr lang="ru-RU" b="1" dirty="0"/>
              <a:t> Воспитывать бережное отношение к природе. Освоение особенностей поведения в природе культурного человека, о природоохранительной деятельности человека. Знакомство с картинами великих художников.</a:t>
            </a:r>
          </a:p>
          <a:p>
            <a:pPr algn="just"/>
            <a:r>
              <a:rPr lang="ru-RU" b="1" dirty="0"/>
              <a:t>В процессе изобразительной деятельности дети </a:t>
            </a:r>
            <a:r>
              <a:rPr lang="ru-RU" b="1" dirty="0" smtClean="0"/>
              <a:t> знакомятся с таким деревом как Берёза.</a:t>
            </a:r>
          </a:p>
          <a:p>
            <a:pPr algn="just"/>
            <a:r>
              <a:rPr lang="ru-RU" b="1" dirty="0" smtClean="0"/>
              <a:t>Применяя разные формы работы в изобразительной деятельности, ребенок запоминает : как можно слепить, нарисовать- это дерево.</a:t>
            </a:r>
          </a:p>
          <a:p>
            <a:pPr algn="just"/>
            <a:r>
              <a:rPr lang="ru-RU" b="1" dirty="0" smtClean="0"/>
              <a:t>Применяются разные техники изображения берёзы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45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20688"/>
            <a:ext cx="80906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Лепка березы с использованием смешенной техники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(Жгутики шарики придавливание и растягивания пластилина) </a:t>
            </a:r>
          </a:p>
          <a:p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Младшая группа\Desktop\береза\d5acb363-68b8-48a6-bdb4-2d430d28bc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12776"/>
            <a:ext cx="453650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933" y="1459800"/>
            <a:ext cx="3826473" cy="530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Младшая группа\Desktop\береза\0c3a322a-72ea-443c-a4ce-b35834d41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69105"/>
            <a:ext cx="2088232" cy="319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ладшая группа\Desktop\береза\6cc2bcc9-3d92-4280-b1f8-0c999d9ebc0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74" y="3569105"/>
            <a:ext cx="2409665" cy="321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1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Младшая группа\Downloads\1676696810_gas-kvas-com-p-bereza-risunok-v-detskom-sadu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6" y="1124744"/>
            <a:ext cx="482554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332656"/>
            <a:ext cx="6785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Образцы для дошкольного рисовния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9459" name="Picture 3" descr="C:\Users\Младшая группа\Downloads\berez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84" y="1010345"/>
            <a:ext cx="3799783" cy="486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6237312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Берёза весной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6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ладшая группа\Downloads\vo_pole_berezki_stoyali._lomak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51" y="1268760"/>
            <a:ext cx="477520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Младшая группа\Downloads\slide-9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429" y="1268760"/>
            <a:ext cx="319303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620688"/>
            <a:ext cx="5384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Берёза летом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5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Младшая группа\Downloads\detsad-1528045-16366184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96044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Младшая группа\Downloads\104297_10111_7_15998280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980728"/>
            <a:ext cx="417646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260648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БЕРЁЗА ОСЕНЬЮ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9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3928" y="0"/>
            <a:ext cx="5220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Нарисуем мы берёзку.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Users\Младшая группа\Desktop\береза\1efd6a33d38b601971e9b7f4fadeb22a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8" y="687534"/>
            <a:ext cx="3456384" cy="235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ладшая группа\Desktop\береза\46130977-459b-4471-9f2a-81ea03b19d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82352"/>
            <a:ext cx="4392488" cy="559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esktop\береза\e133bb17-b9c8-44d3-97ce-f019004e43a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8" y="3013917"/>
            <a:ext cx="3456384" cy="366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4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Одним из главенствующих процессов в современном мире является процесс духовно-нравственного развития воспитания детей дошкольного возраста в условиях реализации федеральной программы дошкольного образования. От этого зависит настоящее и будущее нашего общества и государства в целом. 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Актуальность этой задачи в современной России отражена и в Федеральном государственном образовательном стандарте дошкольного образования. </a:t>
            </a:r>
          </a:p>
        </p:txBody>
      </p:sp>
      <p:pic>
        <p:nvPicPr>
          <p:cNvPr id="4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73" y="4869160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00987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44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Новая папкфото раб березы\2c8c1df9-715d-4c36-a2f5-044edf335a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82" y="2681536"/>
            <a:ext cx="327585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ладшая группа\Desktop\береза\2dbb1681-02be-4bf1-bcb2-d13016a828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84360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береза\829dcc47-ca00-4d98-85e3-f3cdfd6474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59" y="0"/>
            <a:ext cx="3024541" cy="403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1" y="116632"/>
            <a:ext cx="47525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Рисование Березы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нетрадиционной техникой.(</a:t>
            </a:r>
            <a:r>
              <a:rPr lang="ru-RU" sz="2800" b="1" dirty="0" err="1" smtClean="0">
                <a:solidFill>
                  <a:srgbClr val="FF0000"/>
                </a:solidFill>
              </a:rPr>
              <a:t>Примакивание</a:t>
            </a:r>
            <a:r>
              <a:rPr lang="ru-RU" sz="2800" b="1" dirty="0" smtClean="0">
                <a:solidFill>
                  <a:srgbClr val="FF0000"/>
                </a:solidFill>
              </a:rPr>
              <a:t> бумагой)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8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Младшая группа\Desktop\береза\174311c5-2e68-4f92-a150-6043c60cc5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89417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esktop\береза\b5a3fcc8-4a34-4b07-bdc7-56dd73fef1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3132"/>
            <a:ext cx="3933949" cy="603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1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85689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Эстетическое воспитание</a:t>
            </a:r>
            <a:r>
              <a:rPr lang="ru-RU" dirty="0"/>
              <a:t> развивает правильное отношение к красоте в разных проявлениях. Оно воспитывает художественный вкус и обогащает личность ребенка через искусство и красоту окружающего мира.</a:t>
            </a:r>
          </a:p>
          <a:p>
            <a:r>
              <a:rPr lang="ru-RU" dirty="0"/>
              <a:t>Р</a:t>
            </a:r>
            <a:r>
              <a:rPr lang="ru-RU" dirty="0" smtClean="0"/>
              <a:t>ебенок  интересуется </a:t>
            </a:r>
            <a:r>
              <a:rPr lang="ru-RU" dirty="0"/>
              <a:t>красотой того, что его окружает, а также </a:t>
            </a:r>
            <a:r>
              <a:rPr lang="ru-RU" dirty="0" smtClean="0"/>
              <a:t>проявляет </a:t>
            </a:r>
            <a:r>
              <a:rPr lang="ru-RU" dirty="0"/>
              <a:t>способности к разным видам творчества. Выпускник детского сада — </a:t>
            </a:r>
            <a:r>
              <a:rPr lang="ru-RU" dirty="0" smtClean="0"/>
              <a:t>умеет воспринимать </a:t>
            </a:r>
            <a:r>
              <a:rPr lang="ru-RU" dirty="0"/>
              <a:t>и чувствовать прекрасное в повседневной жизни, в природе, в поступках других людей и в искусстве.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492896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Таким </a:t>
            </a:r>
            <a:r>
              <a:rPr lang="ru-RU" b="1" dirty="0" err="1" smtClean="0">
                <a:solidFill>
                  <a:srgbClr val="FF0000"/>
                </a:solidFill>
              </a:rPr>
              <a:t>образом:духовно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– </a:t>
            </a:r>
            <a:r>
              <a:rPr lang="ru-RU" b="1" dirty="0" smtClean="0">
                <a:solidFill>
                  <a:srgbClr val="FF0000"/>
                </a:solidFill>
              </a:rPr>
              <a:t>нравственное </a:t>
            </a:r>
            <a:r>
              <a:rPr lang="ru-RU" b="1" dirty="0">
                <a:solidFill>
                  <a:srgbClr val="FF0000"/>
                </a:solidFill>
              </a:rPr>
              <a:t>воспитание дошкольников средствами изобразительной деятельности способствует формированию у воспитанников высокой духовной нравственности с активной жизненной позицией, развивает интерес к традициям родной страны; учит заботливому отношению к родным и близким людям, к природе.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36510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</a:rPr>
              <a:t>Внедрение ФОП </a:t>
            </a:r>
            <a:r>
              <a:rPr lang="ru-RU" dirty="0"/>
              <a:t>должно дать детям в разных регионах страны равный доступ к качественному дошкольному образованию с ориентиром на воспитание и развитие ребенка как гражданина Российской Федерации. В итоге это должно способствовать более полноценной и успешной подготовке к школе и жизни в целом.</a:t>
            </a:r>
          </a:p>
        </p:txBody>
      </p:sp>
    </p:spTree>
    <p:extLst>
      <p:ext uri="{BB962C8B-B14F-4D97-AF65-F5344CB8AC3E}">
        <p14:creationId xmlns:p14="http://schemas.microsoft.com/office/powerpoint/2010/main" val="3958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268760"/>
            <a:ext cx="73837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Младшая группа\Desktop\береза\c7d90db3-c7e1-4c9d-a80a-6d999828b8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99757"/>
            <a:ext cx="7200800" cy="439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34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С 1 сентября 2023 года все детские сады, в том числе частные, начали работать по-новому.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</a:rPr>
              <a:t>На смену устаревшим за 10 лет образовательным стандартам пришла новая программа. Теперь дошколят будут не только развивать и обучать, но и формировать важные духовные ценности, гражданскую активность и патриотизм.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</a:rPr>
              <a:t>Что касается основного ориентира, то предполагается, что с внедрением ФОП ДО упор будет сделан на воспитание и развитие ребенка как гражданина Российской Федерации, а также на приобщение к духовным и культурным ценностям российского народа.</a:t>
            </a:r>
          </a:p>
        </p:txBody>
      </p:sp>
    </p:spTree>
    <p:extLst>
      <p:ext uri="{BB962C8B-B14F-4D97-AF65-F5344CB8AC3E}">
        <p14:creationId xmlns:p14="http://schemas.microsoft.com/office/powerpoint/2010/main" val="23714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ладшая группа\Desktop\береза\0_812c2_601f51cf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388"/>
            <a:ext cx="9144000" cy="729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340768"/>
            <a:ext cx="590465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Духовно –нравственное воспитание дошкольников</a:t>
            </a:r>
            <a:r>
              <a:rPr lang="ru-RU" b="1" dirty="0"/>
              <a:t> </a:t>
            </a:r>
            <a:r>
              <a:rPr lang="ru-RU" b="1" dirty="0" smtClean="0"/>
              <a:t>-это </a:t>
            </a:r>
            <a:r>
              <a:rPr lang="ru-RU" b="1" dirty="0"/>
              <a:t>деятельность, направленная на развитие личности, создание условий для самоопределения и социализации </a:t>
            </a:r>
            <a:r>
              <a:rPr lang="ru-RU" b="1" dirty="0" smtClean="0"/>
              <a:t>на </a:t>
            </a:r>
            <a:r>
              <a:rPr lang="ru-RU" b="1" dirty="0"/>
              <a:t>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</a:t>
            </a:r>
            <a:r>
              <a:rPr lang="ru-RU" b="1" dirty="0" smtClean="0"/>
              <a:t>дошкольников </a:t>
            </a:r>
            <a:r>
              <a:rPr lang="ru-RU" b="1" dirty="0"/>
              <a:t>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</a:t>
            </a:r>
            <a:r>
              <a:rPr lang="ru-RU" b="1" dirty="0" smtClean="0"/>
              <a:t> наследию.</a:t>
            </a:r>
            <a:endParaRPr lang="ru-RU" b="1" dirty="0"/>
          </a:p>
        </p:txBody>
      </p:sp>
      <p:pic>
        <p:nvPicPr>
          <p:cNvPr id="5" name="Picture 4" descr="C:\Users\Младшая группа\Desktop\1676458213_gas-kvas-com-p-derevo-bereza-detskii-risunok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36912"/>
            <a:ext cx="313184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21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60648"/>
            <a:ext cx="52565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Дошкольный возраст –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важнейший этап развития и воспитания личности. Именно в этом возрасте активизируется самостоятельность мышления, развивается познавательный интерес и любознательность. В связи с этим особую актуальность приобретает воспитание у дошкольников художественно - эстетического вкуса, формирование у них творческих умений и навыков, осознание ими чувства прекрасного.</a:t>
            </a:r>
          </a:p>
        </p:txBody>
      </p:sp>
      <p:pic>
        <p:nvPicPr>
          <p:cNvPr id="2050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1" y="116632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6632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4963575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ладшая группа\Desktop\Page_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3" y="4963575"/>
            <a:ext cx="1264507" cy="17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90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ЦЕЛЬ- </a:t>
            </a:r>
            <a:r>
              <a:rPr lang="ru-RU" b="1" dirty="0" smtClean="0">
                <a:solidFill>
                  <a:srgbClr val="FF0000"/>
                </a:solidFill>
              </a:rPr>
              <a:t>духовно-нравственного развития дошкольника  через художественно-эстетическое направление-это </a:t>
            </a:r>
            <a:r>
              <a:rPr lang="ru-RU" b="1" dirty="0">
                <a:solidFill>
                  <a:srgbClr val="FF0000"/>
                </a:solidFill>
              </a:rPr>
              <a:t>воспитание целостной гармонически развитой личности.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90007"/>
            <a:ext cx="8136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ЗАДАЧИ: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Во-первых, </a:t>
            </a:r>
            <a:r>
              <a:rPr lang="ru-RU" sz="2000" b="1" dirty="0"/>
              <a:t>э</a:t>
            </a:r>
            <a:r>
              <a:rPr lang="ru-RU" b="1" dirty="0"/>
              <a:t>то создание определенного запаса элементарных эстетических знаний и впечатлений. Суть этой задачи состоит в накоплении разнообразного запаса звуковых, цветовых и пластических впечатлений.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Вторая задача</a:t>
            </a:r>
            <a:r>
              <a:rPr lang="ru-RU" dirty="0"/>
              <a:t> </a:t>
            </a:r>
            <a:r>
              <a:rPr lang="ru-RU" b="1" dirty="0"/>
              <a:t>состоит в "формировании на основе полученных знаний и развития способностей художественного и эстетического восприятия таких социально-психологических качеств человека, которые обеспечивают ей возможность эмоционально переживать и оценивать эстетически значимые предметы, явления, и  наслаждаться ими".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Третья задача</a:t>
            </a:r>
            <a:r>
              <a:rPr lang="ru-RU" dirty="0"/>
              <a:t> </a:t>
            </a:r>
            <a:r>
              <a:rPr lang="ru-RU" b="1" dirty="0"/>
              <a:t>связана с формированием у каждого ребёнка художественно-эстетической творческой способности. Художественно - 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формирование элементарных представлений о видах искусства; восприятие музыки, художественной литературы.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85630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ладшая группа\Desktop\береза\0_812c2_601f51cf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217044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соответствии с комплексно-тематическим принципом построения образовательного процесса ФГОС предлагает для мотивации образовательной деятельности усвоение образовательного материала в процессе подготовки и проведения каких-либо значимых и интересных для дошкольников событий. Обучение построено по «событийному» принципу. Такими событиями стали Российские , международные и региональные   праздники.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0872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Одной из эффективных форм работы по нравственно –патриотическому воспитанию я считаю изобразительную деятельность.</a:t>
            </a:r>
          </a:p>
          <a:p>
            <a:r>
              <a:rPr lang="ru-RU" dirty="0"/>
              <a:t>Начиная с младшего возраста, мы используем мотивацией к творчеству – это оказание помощи: «Заборчик для петушка</a:t>
            </a:r>
            <a:r>
              <a:rPr lang="ru-RU" dirty="0" smtClean="0"/>
              <a:t>»-(конструирование) </a:t>
            </a:r>
            <a:r>
              <a:rPr lang="ru-RU" dirty="0"/>
              <a:t>«Угостим зайчика морковкой</a:t>
            </a:r>
            <a:r>
              <a:rPr lang="ru-RU" dirty="0" smtClean="0"/>
              <a:t>»(Игровая деятельность) </a:t>
            </a:r>
            <a:r>
              <a:rPr lang="ru-RU" dirty="0"/>
              <a:t>и. т. д.</a:t>
            </a:r>
          </a:p>
          <a:p>
            <a:r>
              <a:rPr lang="ru-RU" dirty="0"/>
              <a:t>Не одна тематическая неделя или проект не проходят без изобразительной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84401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 рамках недели Земля </a:t>
            </a:r>
            <a:r>
              <a:rPr lang="ru-RU" sz="2800" dirty="0"/>
              <a:t>наш общий </a:t>
            </a:r>
            <a:r>
              <a:rPr lang="ru-RU" sz="2800" dirty="0" smtClean="0"/>
              <a:t>дом обратим внимание на праздник который отмечается в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апреле- православные люди отмечали праздник березы, более известный как </a:t>
            </a:r>
            <a:r>
              <a:rPr lang="ru-RU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Берещенье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97839"/>
            <a:ext cx="58326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народ всегда с трепетом и почитанием относился к этому великолепному дереву. Береза является символом России. У древних славян береза считалась деревом, у которого можно было попросить здоровья, света и радости. 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этот день принято совершать прогулки в березовые рощи, обнимать стволы деревьев, прислушиваться не стало ли вдоволь березового сока.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96952"/>
            <a:ext cx="2362269" cy="3392603"/>
          </a:xfrm>
          <a:prstGeom prst="ellipse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8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701</TotalTime>
  <Words>514</Words>
  <Application>Microsoft Office PowerPoint</Application>
  <PresentationFormat>Экран (4:3)</PresentationFormat>
  <Paragraphs>58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40</cp:revision>
  <dcterms:created xsi:type="dcterms:W3CDTF">2024-04-22T04:52:30Z</dcterms:created>
  <dcterms:modified xsi:type="dcterms:W3CDTF">2024-05-15T11:09:33Z</dcterms:modified>
</cp:coreProperties>
</file>