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  <p:sldId id="267" r:id="rId11"/>
    <p:sldId id="268" r:id="rId12"/>
    <p:sldId id="269" r:id="rId13"/>
    <p:sldId id="270" r:id="rId14"/>
    <p:sldId id="272" r:id="rId15"/>
    <p:sldId id="264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692550"/>
            <a:ext cx="76328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</a:rPr>
              <a:t>Индивидуальный маршрут педагогического сопровождения</a:t>
            </a:r>
          </a:p>
          <a:p>
            <a:r>
              <a:rPr lang="ru-RU" sz="3600" b="1" i="1" dirty="0" smtClean="0">
                <a:solidFill>
                  <a:srgbClr val="C00000"/>
                </a:solidFill>
              </a:rPr>
              <a:t> одаренного ребенка</a:t>
            </a:r>
          </a:p>
          <a:p>
            <a:r>
              <a:rPr lang="ru-RU" sz="3600" b="1" i="1" dirty="0">
                <a:solidFill>
                  <a:srgbClr val="C00000"/>
                </a:solidFill>
              </a:rPr>
              <a:t> </a:t>
            </a:r>
            <a:r>
              <a:rPr lang="ru-RU" sz="3600" b="1" i="1" dirty="0" smtClean="0">
                <a:solidFill>
                  <a:srgbClr val="C00000"/>
                </a:solidFill>
              </a:rPr>
              <a:t>в художественно эстетическом направлении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48265" y="5589240"/>
            <a:ext cx="20882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Выполнила воспитатель: Ткачёва С В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Солнце 3"/>
          <p:cNvSpPr/>
          <p:nvPr/>
        </p:nvSpPr>
        <p:spPr>
          <a:xfrm>
            <a:off x="7871186" y="188640"/>
            <a:ext cx="1115616" cy="1007820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ердце 4"/>
          <p:cNvSpPr/>
          <p:nvPr/>
        </p:nvSpPr>
        <p:spPr>
          <a:xfrm>
            <a:off x="371533" y="5805264"/>
            <a:ext cx="864096" cy="919742"/>
          </a:xfrm>
          <a:prstGeom prst="hear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блако 5"/>
          <p:cNvSpPr/>
          <p:nvPr/>
        </p:nvSpPr>
        <p:spPr>
          <a:xfrm>
            <a:off x="380661" y="282060"/>
            <a:ext cx="914400" cy="914400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Младшая группа\Desktop\849c4c08-3126-404a-ab30-cd22858d4d2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015" y="3164940"/>
            <a:ext cx="2387356" cy="242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Младшая группа\Desktop\эмма\74a9eb1c-f881-4d5e-a6a3-4db447cdd7d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522959"/>
            <a:ext cx="2548745" cy="268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7912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6389784"/>
              </p:ext>
            </p:extLst>
          </p:nvPr>
        </p:nvGraphicFramePr>
        <p:xfrm>
          <a:off x="899592" y="548680"/>
          <a:ext cx="7632847" cy="602486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895298"/>
                <a:gridCol w="2198328"/>
                <a:gridCol w="895298"/>
                <a:gridCol w="963729"/>
                <a:gridCol w="963729"/>
                <a:gridCol w="1716465"/>
              </a:tblGrid>
              <a:tr h="444850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№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Тема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  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Кол-во часов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Диагностика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</a:tr>
              <a:tr h="4448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   Всего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Теория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Практика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63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Вводное </a:t>
                      </a:r>
                      <a:r>
                        <a:rPr lang="ru-RU" sz="1000" dirty="0" smtClean="0">
                          <a:effectLst/>
                        </a:rPr>
                        <a:t> занятие. Диагностика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Незаконченные рисунки.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диагностика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</a:tr>
              <a:tr h="3425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Подарок для мамы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Радуга дуга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Выставка работ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</a:tr>
              <a:tr h="58470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Осенняя </a:t>
                      </a:r>
                      <a:r>
                        <a:rPr lang="ru-RU" sz="1000" dirty="0" smtClean="0">
                          <a:effectLst/>
                        </a:rPr>
                        <a:t>палитра.</a:t>
                      </a:r>
                      <a:endParaRPr lang="ru-RU" sz="8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Выставка работ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</a:tr>
              <a:tr h="49044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Русь многоликая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Выставка работ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</a:tr>
              <a:tr h="4448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5.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Новогодний калейдоскоп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Выставка работ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</a:tr>
              <a:tr h="4448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6.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Примите наши поздравления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Выставка работ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</a:tr>
              <a:tr h="2935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7.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Стильные штучки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9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Выставка работ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</a:tr>
              <a:tr h="4448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8.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Воспитательные мероприятия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Мастер-класс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</a:tr>
              <a:tr h="2935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9.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Мозаика детства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9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Выставка работ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</a:tr>
              <a:tr h="6672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матрешка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Контроль</a:t>
                      </a:r>
                      <a:r>
                        <a:rPr lang="ru-RU" sz="8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творчества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</a:tr>
              <a:tr h="2935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9.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Итоговое занятие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Выставка работ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</a:tr>
              <a:tr h="2224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Итого: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64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11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53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78" marR="49678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109788" y="15859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75656" y="116632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Учебный план</a:t>
            </a:r>
            <a:endParaRPr lang="ru-RU" dirty="0"/>
          </a:p>
        </p:txBody>
      </p:sp>
      <p:sp>
        <p:nvSpPr>
          <p:cNvPr id="6" name="Сердце 5"/>
          <p:cNvSpPr/>
          <p:nvPr/>
        </p:nvSpPr>
        <p:spPr>
          <a:xfrm>
            <a:off x="8583216" y="6021288"/>
            <a:ext cx="560784" cy="659532"/>
          </a:xfrm>
          <a:prstGeom prst="hear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1419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608" y="476672"/>
            <a:ext cx="792088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Содержание учебного плана</a:t>
            </a:r>
          </a:p>
          <a:p>
            <a:r>
              <a:rPr lang="ru-RU" b="1" dirty="0">
                <a:solidFill>
                  <a:srgbClr val="FF0000"/>
                </a:solidFill>
              </a:rPr>
              <a:t>Тема 1.</a:t>
            </a:r>
            <a:r>
              <a:rPr lang="ru-RU" dirty="0"/>
              <a:t> Вводное занятие. </a:t>
            </a:r>
            <a:r>
              <a:rPr lang="ru-RU" dirty="0" smtClean="0"/>
              <a:t>Источники информации художественном искусстве и  </a:t>
            </a:r>
            <a:r>
              <a:rPr lang="ru-RU" dirty="0"/>
              <a:t>народных промыслах. </a:t>
            </a:r>
            <a:endParaRPr lang="ru-RU" dirty="0" smtClean="0"/>
          </a:p>
          <a:p>
            <a:r>
              <a:rPr lang="ru-RU" b="1" dirty="0" smtClean="0">
                <a:solidFill>
                  <a:srgbClr val="FF0000"/>
                </a:solidFill>
              </a:rPr>
              <a:t>Тема </a:t>
            </a:r>
            <a:r>
              <a:rPr lang="ru-RU" b="1" dirty="0">
                <a:solidFill>
                  <a:srgbClr val="FF0000"/>
                </a:solidFill>
              </a:rPr>
              <a:t>2.</a:t>
            </a:r>
            <a:r>
              <a:rPr lang="ru-RU" dirty="0"/>
              <a:t> «Подарок для мамы» Выбор изделия, разработка эскиза изделия. Подбор материалов и инструментов.</a:t>
            </a:r>
          </a:p>
          <a:p>
            <a:r>
              <a:rPr lang="ru-RU" dirty="0" smtClean="0"/>
              <a:t>Этапы </a:t>
            </a:r>
            <a:r>
              <a:rPr lang="ru-RU" dirty="0"/>
              <a:t>работы: формирование идеи, эскиз, подбор </a:t>
            </a:r>
            <a:r>
              <a:rPr lang="ru-RU" dirty="0" smtClean="0"/>
              <a:t>материалов. Выполнение творческой работы </a:t>
            </a:r>
            <a:r>
              <a:rPr lang="ru-RU" dirty="0"/>
              <a:t>по </a:t>
            </a:r>
            <a:r>
              <a:rPr lang="ru-RU" dirty="0" smtClean="0"/>
              <a:t>выбору ребенка  </a:t>
            </a:r>
            <a:r>
              <a:rPr lang="ru-RU" dirty="0"/>
              <a:t>на выставку.</a:t>
            </a:r>
          </a:p>
          <a:p>
            <a:r>
              <a:rPr lang="ru-RU" b="1" dirty="0">
                <a:solidFill>
                  <a:srgbClr val="FF0000"/>
                </a:solidFill>
              </a:rPr>
              <a:t>Тема 3.</a:t>
            </a:r>
            <a:r>
              <a:rPr lang="ru-RU" dirty="0"/>
              <a:t> «Осенняя палитра» Выбор изделия, разработка эскиза изделия. Подбор материалов и инструментов.</a:t>
            </a:r>
          </a:p>
          <a:p>
            <a:r>
              <a:rPr lang="ru-RU" dirty="0" smtClean="0"/>
              <a:t> </a:t>
            </a:r>
            <a:r>
              <a:rPr lang="ru-RU" dirty="0"/>
              <a:t>Этапы работы: формирование идеи, эскиз, подбор </a:t>
            </a:r>
            <a:r>
              <a:rPr lang="ru-RU" dirty="0" err="1" smtClean="0"/>
              <a:t>материало</a:t>
            </a:r>
            <a:endParaRPr lang="ru-RU" dirty="0" smtClean="0"/>
          </a:p>
          <a:p>
            <a:r>
              <a:rPr lang="ru-RU" dirty="0" smtClean="0"/>
              <a:t>.Выполнение </a:t>
            </a:r>
            <a:r>
              <a:rPr lang="ru-RU" dirty="0"/>
              <a:t>творческих работ по выбору </a:t>
            </a:r>
            <a:r>
              <a:rPr lang="ru-RU" dirty="0" smtClean="0"/>
              <a:t>ребенка на выставку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Тема </a:t>
            </a:r>
            <a:r>
              <a:rPr lang="ru-RU" b="1" dirty="0">
                <a:solidFill>
                  <a:srgbClr val="FF0000"/>
                </a:solidFill>
              </a:rPr>
              <a:t>4.</a:t>
            </a:r>
            <a:r>
              <a:rPr lang="ru-RU" dirty="0"/>
              <a:t> «Русь многоликая» Выбор изделия, разработка эскиза изделия. Подбор материалов и инструментов.</a:t>
            </a:r>
          </a:p>
          <a:p>
            <a:r>
              <a:rPr lang="ru-RU" dirty="0" smtClean="0"/>
              <a:t>Этапы </a:t>
            </a:r>
            <a:r>
              <a:rPr lang="ru-RU" dirty="0"/>
              <a:t>работы: формирование идеи, эскиз, подбор </a:t>
            </a:r>
            <a:r>
              <a:rPr lang="ru-RU" dirty="0" smtClean="0"/>
              <a:t>материалов.</a:t>
            </a:r>
            <a:endParaRPr lang="ru-RU" dirty="0"/>
          </a:p>
          <a:p>
            <a:r>
              <a:rPr lang="ru-RU" dirty="0" smtClean="0"/>
              <a:t>Формирование </a:t>
            </a:r>
            <a:r>
              <a:rPr lang="ru-RU" dirty="0"/>
              <a:t>идеи проекта, фиксирование ее в эскизах и образцах. Выполнение творческих работ по выбору </a:t>
            </a:r>
            <a:r>
              <a:rPr lang="ru-RU" dirty="0" smtClean="0"/>
              <a:t>ребенка </a:t>
            </a:r>
            <a:r>
              <a:rPr lang="ru-RU" dirty="0"/>
              <a:t>на выставку.</a:t>
            </a:r>
          </a:p>
          <a:p>
            <a:r>
              <a:rPr lang="ru-RU" b="1" dirty="0">
                <a:solidFill>
                  <a:srgbClr val="FF0000"/>
                </a:solidFill>
              </a:rPr>
              <a:t>Тема 5</a:t>
            </a:r>
            <a:r>
              <a:rPr lang="ru-RU" b="1" dirty="0"/>
              <a:t>.</a:t>
            </a:r>
            <a:r>
              <a:rPr lang="ru-RU" dirty="0"/>
              <a:t> «Новогодний калейдоскоп»</a:t>
            </a:r>
          </a:p>
          <a:p>
            <a:r>
              <a:rPr lang="ru-RU" dirty="0"/>
              <a:t>Выбор изделия, разработка эскиза изделия. Подбор материалов и инструментов.</a:t>
            </a:r>
          </a:p>
          <a:p>
            <a:r>
              <a:rPr lang="ru-RU" dirty="0" smtClean="0"/>
              <a:t>Этапы </a:t>
            </a:r>
            <a:r>
              <a:rPr lang="ru-RU" dirty="0"/>
              <a:t>работы: формирование идеи, эскиз, подбор </a:t>
            </a:r>
            <a:r>
              <a:rPr lang="ru-RU" dirty="0" smtClean="0"/>
              <a:t>материалов</a:t>
            </a:r>
            <a:endParaRPr lang="ru-RU" dirty="0"/>
          </a:p>
          <a:p>
            <a:r>
              <a:rPr lang="ru-RU" dirty="0" smtClean="0"/>
              <a:t>Формирование </a:t>
            </a:r>
            <a:r>
              <a:rPr lang="ru-RU" dirty="0"/>
              <a:t>идеи проекта, фиксирование ее в эскизах и образцах. Выполнение творческих работ по выбору у учащихся на выставку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Солнце 3"/>
          <p:cNvSpPr/>
          <p:nvPr/>
        </p:nvSpPr>
        <p:spPr>
          <a:xfrm>
            <a:off x="8028384" y="5655161"/>
            <a:ext cx="1115616" cy="1007820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5212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ладшая группа\Desktop\эмма\8469a5f8-7f46-4b96-9266-d7ea37d190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51" y="260649"/>
            <a:ext cx="2207809" cy="2943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Младшая группа\Desktop\эмма\aeb70e89-4ac5-42a8-b171-b105d147d46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88641"/>
            <a:ext cx="462830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Младшая группа\Desktop\эмма\77418980-bc61-4d83-b150-190afab2aad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51" y="3831223"/>
            <a:ext cx="2502277" cy="2659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Младшая группа\Desktop\эмма\6907f850-3e01-4d87-978a-e575206cd5a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1930" y="3842146"/>
            <a:ext cx="2369827" cy="2648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Облако 8"/>
          <p:cNvSpPr/>
          <p:nvPr/>
        </p:nvSpPr>
        <p:spPr>
          <a:xfrm>
            <a:off x="8229600" y="5805264"/>
            <a:ext cx="914400" cy="914400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5" name="Picture 7" descr="C:\Users\Младшая группа\Desktop\эмма\c43d8af1-4d6d-43c1-ac3b-9b81c58e07b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888805"/>
            <a:ext cx="2446945" cy="2652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7504" y="3140969"/>
            <a:ext cx="8928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Разнообразные формы работы в художественно эстетическом направлении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948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Младшая группа\Desktop\эмма\37e34bfa-1bae-4cd0-b881-5e213720610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3645363" cy="2734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Младшая группа\Desktop\эмма\6d63f380-4101-46c0-bfbc-2057ce7811d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645024"/>
            <a:ext cx="4928289" cy="296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олнце 1"/>
          <p:cNvSpPr/>
          <p:nvPr/>
        </p:nvSpPr>
        <p:spPr>
          <a:xfrm>
            <a:off x="7812360" y="5655162"/>
            <a:ext cx="864096" cy="954603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6" descr="C:\Users\Младшая группа\Desktop\эмма\4778f553-c03e-4b5f-98ed-48aee6a64ed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76672"/>
            <a:ext cx="2916548" cy="2734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7544" y="3210694"/>
            <a:ext cx="5184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Разнообразие творчества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3155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Младшая группа\Desktop\эмма\b6625b1a-8e81-4abd-92c4-01ec3bd5cf6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230" y="3789040"/>
            <a:ext cx="4119737" cy="2734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Младшая группа\Desktop\эмма\22a70902-7d61-4df9-96ce-5a0bf4a6533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36" y="197588"/>
            <a:ext cx="1652544" cy="2203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Младшая группа\Desktop\эмма\ea300aa7-1d4a-4b4d-a59e-c986bd3967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620688"/>
            <a:ext cx="2790800" cy="5087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Младшая группа\Desktop\эмма\e9ec9192-4021-4563-b2e2-f2cda33a829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97586"/>
            <a:ext cx="1728192" cy="2203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Младшая группа\Desktop\эмма\0e7b89ec-ab40-43c1-bd57-da783ba146f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099" y="197587"/>
            <a:ext cx="1633736" cy="217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Младшая группа\Desktop\эмма\01a2eafb-118d-4643-8639-01d29aa9eefd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6075" y="3768013"/>
            <a:ext cx="1892109" cy="2734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27585" y="2708920"/>
            <a:ext cx="51143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Разнообразие творчества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560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612845"/>
            <a:ext cx="7416824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>
                <a:solidFill>
                  <a:srgbClr val="C00000"/>
                </a:solidFill>
              </a:rPr>
              <a:t>Целевые ориентиры</a:t>
            </a:r>
            <a:r>
              <a:rPr lang="ru-RU" sz="2400" dirty="0">
                <a:solidFill>
                  <a:srgbClr val="C00000"/>
                </a:solidFill>
              </a:rPr>
              <a:t>:</a:t>
            </a:r>
          </a:p>
          <a:p>
            <a:r>
              <a:rPr lang="ru-RU" dirty="0"/>
              <a:t>по итогам работы - запланированные практические задачи привели к ожидаемому </a:t>
            </a:r>
            <a:r>
              <a:rPr lang="ru-RU" u="sng" dirty="0"/>
              <a:t>результату</a:t>
            </a:r>
            <a:r>
              <a:rPr lang="ru-RU" dirty="0"/>
              <a:t>:</a:t>
            </a:r>
          </a:p>
          <a:p>
            <a:r>
              <a:rPr lang="ru-RU" dirty="0"/>
              <a:t>1. Участие в творческих конкурсах;</a:t>
            </a:r>
          </a:p>
          <a:p>
            <a:r>
              <a:rPr lang="ru-RU" dirty="0"/>
              <a:t>2. Использование </a:t>
            </a:r>
            <a:r>
              <a:rPr lang="ru-RU" b="1" dirty="0"/>
              <a:t>ребенком</a:t>
            </a:r>
            <a:r>
              <a:rPr lang="ru-RU" dirty="0"/>
              <a:t> нетрадиционных техник </a:t>
            </a:r>
            <a:r>
              <a:rPr lang="ru-RU" b="1" dirty="0"/>
              <a:t>изображения в рисовании</a:t>
            </a:r>
            <a:r>
              <a:rPr lang="ru-RU" dirty="0"/>
              <a:t>, лепке, аппликации;</a:t>
            </a:r>
          </a:p>
          <a:p>
            <a:r>
              <a:rPr lang="ru-RU" dirty="0"/>
              <a:t>3. Повышение познавательного интереса к рисованию, лепке, аппликации;</a:t>
            </a:r>
          </a:p>
          <a:p>
            <a:r>
              <a:rPr lang="ru-RU" dirty="0"/>
              <a:t>4. Желание к самостоятельной работе.</a:t>
            </a:r>
          </a:p>
          <a:p>
            <a:r>
              <a:rPr lang="ru-RU" sz="2400" b="1" u="sng" dirty="0">
                <a:solidFill>
                  <a:srgbClr val="C00000"/>
                </a:solidFill>
              </a:rPr>
              <a:t>Рекомендации</a:t>
            </a:r>
            <a:r>
              <a:rPr lang="ru-RU" sz="2400" b="1" dirty="0">
                <a:solidFill>
                  <a:srgbClr val="C00000"/>
                </a:solidFill>
              </a:rPr>
              <a:t>:</a:t>
            </a:r>
            <a:endParaRPr lang="ru-RU" sz="2400" dirty="0">
              <a:solidFill>
                <a:srgbClr val="C00000"/>
              </a:solidFill>
            </a:endParaRPr>
          </a:p>
          <a:p>
            <a:r>
              <a:rPr lang="ru-RU" dirty="0"/>
              <a:t>Родителям рекомендуется в будущем записать ребенка в художественную школу. В дальнейшем предполагается продолжить индивидуальную работу по развитию художественных способностей ребенка.</a:t>
            </a:r>
          </a:p>
          <a:p>
            <a:r>
              <a:rPr lang="ru-RU" dirty="0"/>
              <a:t> </a:t>
            </a:r>
          </a:p>
        </p:txBody>
      </p:sp>
      <p:sp>
        <p:nvSpPr>
          <p:cNvPr id="3" name="Сердце 2"/>
          <p:cNvSpPr/>
          <p:nvPr/>
        </p:nvSpPr>
        <p:spPr>
          <a:xfrm>
            <a:off x="8100392" y="5841099"/>
            <a:ext cx="914400" cy="914400"/>
          </a:xfrm>
          <a:prstGeom prst="hear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788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1988840"/>
            <a:ext cx="804978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b="1" dirty="0" smtClean="0">
                <a:solidFill>
                  <a:srgbClr val="FF0000"/>
                </a:solidFill>
              </a:rPr>
              <a:t>Спасибо за внимание</a:t>
            </a:r>
            <a:endParaRPr lang="ru-RU" sz="8800" b="1" dirty="0">
              <a:solidFill>
                <a:srgbClr val="FF0000"/>
              </a:solidFill>
            </a:endParaRPr>
          </a:p>
        </p:txBody>
      </p:sp>
      <p:sp>
        <p:nvSpPr>
          <p:cNvPr id="4" name="Облако 3"/>
          <p:cNvSpPr/>
          <p:nvPr/>
        </p:nvSpPr>
        <p:spPr>
          <a:xfrm>
            <a:off x="395536" y="188640"/>
            <a:ext cx="4248472" cy="1634480"/>
          </a:xfrm>
          <a:prstGeom prst="cloud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олнце 5"/>
          <p:cNvSpPr/>
          <p:nvPr/>
        </p:nvSpPr>
        <p:spPr>
          <a:xfrm>
            <a:off x="5514628" y="0"/>
            <a:ext cx="3161827" cy="1823120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ердце 7"/>
          <p:cNvSpPr/>
          <p:nvPr/>
        </p:nvSpPr>
        <p:spPr>
          <a:xfrm>
            <a:off x="3391407" y="4509120"/>
            <a:ext cx="2448272" cy="1944216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240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2657"/>
            <a:ext cx="792088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Одарённость </a:t>
            </a:r>
            <a:r>
              <a:rPr lang="ru-RU" dirty="0"/>
              <a:t>– </a:t>
            </a:r>
            <a:r>
              <a:rPr lang="ru-RU" b="1" dirty="0"/>
              <a:t>это системное, развивающееся в течение жизни качество психики, которое определяет возможность достижения </a:t>
            </a:r>
            <a:r>
              <a:rPr lang="ru-RU" b="1" dirty="0" smtClean="0"/>
              <a:t>ребенком </a:t>
            </a:r>
            <a:r>
              <a:rPr lang="ru-RU" b="1" dirty="0"/>
              <a:t>более высоких, незаурядных результатов в одном или нескольких видах деятельности по сравнению с другими </a:t>
            </a:r>
            <a:r>
              <a:rPr lang="ru-RU" b="1" dirty="0" smtClean="0"/>
              <a:t>детьми. </a:t>
            </a:r>
            <a:r>
              <a:rPr lang="ru-RU" b="1" dirty="0"/>
              <a:t>Проблема одарённости в настоящее время становится всё более актуальной. Раннее выявление, обучение и воспитание одарённых и талантливых детей составляет одну из главных задач совершенствования системы образования в целом. </a:t>
            </a:r>
          </a:p>
        </p:txBody>
      </p:sp>
      <p:pic>
        <p:nvPicPr>
          <p:cNvPr id="1026" name="Picture 2" descr="C:\Users\Младшая группа\Desktop\ф вац\932cef5d-9a62-4cd7-aff0-0058cbff252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3804" y="2612909"/>
            <a:ext cx="2760644" cy="3680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60" y="2780927"/>
            <a:ext cx="5232244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Индивидуальный образовательный маршрут </a:t>
            </a:r>
            <a:r>
              <a:rPr lang="ru-RU" b="1" dirty="0"/>
              <a:t>– это структурированная образовательная программа, составленная и предназначенная для работы с конкретным </a:t>
            </a:r>
            <a:r>
              <a:rPr lang="ru-RU" b="1" dirty="0" smtClean="0"/>
              <a:t>ребенком, </a:t>
            </a:r>
            <a:r>
              <a:rPr lang="ru-RU" b="1" dirty="0"/>
              <a:t>направленная на развитие его индивидуальных способностей, которая поможет одарённому ребёнку раскрыть все свои таланты и определиться в мире профессий. </a:t>
            </a:r>
          </a:p>
        </p:txBody>
      </p:sp>
      <p:sp>
        <p:nvSpPr>
          <p:cNvPr id="5" name="Солнце 4"/>
          <p:cNvSpPr/>
          <p:nvPr/>
        </p:nvSpPr>
        <p:spPr>
          <a:xfrm>
            <a:off x="8046640" y="5740003"/>
            <a:ext cx="1115616" cy="1007820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431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67010" y="404664"/>
            <a:ext cx="476928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Цель</a:t>
            </a:r>
            <a:r>
              <a:rPr lang="ru-RU" dirty="0"/>
              <a:t> индивидуального образовательного маршрута: создание условий для самовыражения и самореализации </a:t>
            </a:r>
            <a:r>
              <a:rPr lang="ru-RU" dirty="0" smtClean="0"/>
              <a:t>ребенка </a:t>
            </a:r>
            <a:r>
              <a:rPr lang="ru-RU" dirty="0"/>
              <a:t>в художественной деятельности.</a:t>
            </a:r>
          </a:p>
          <a:p>
            <a:r>
              <a:rPr lang="ru-RU" b="1" dirty="0"/>
              <a:t>Задачи</a:t>
            </a:r>
            <a:r>
              <a:rPr lang="ru-RU" dirty="0"/>
              <a:t> </a:t>
            </a:r>
          </a:p>
          <a:p>
            <a:r>
              <a:rPr lang="ru-RU" dirty="0"/>
              <a:t>- развивать способности ребенка в области художественного творчества;</a:t>
            </a:r>
          </a:p>
          <a:p>
            <a:r>
              <a:rPr lang="ru-RU" dirty="0"/>
              <a:t>- постоянно стимулировать и мотивировать положительное отношение к саморазвитию и самореализации через работу в зоне ближайшего развития, создание ситуаций успеха.</a:t>
            </a:r>
          </a:p>
          <a:p>
            <a:r>
              <a:rPr lang="ru-RU" dirty="0"/>
              <a:t>- повышение самооценки, уверенности в своих силах.</a:t>
            </a:r>
          </a:p>
          <a:p>
            <a:r>
              <a:rPr lang="ru-RU" dirty="0" smtClean="0"/>
              <a:t>-</a:t>
            </a:r>
            <a:r>
              <a:rPr lang="ru-RU" dirty="0"/>
              <a:t>развитие интереса </a:t>
            </a:r>
            <a:r>
              <a:rPr lang="ru-RU" dirty="0" smtClean="0"/>
              <a:t>ребенка к </a:t>
            </a:r>
            <a:r>
              <a:rPr lang="ru-RU" dirty="0"/>
              <a:t>освоению новых техник и видов декоративно-прикладного и изобразительного искусства;</a:t>
            </a:r>
          </a:p>
          <a:p>
            <a:r>
              <a:rPr lang="ru-RU" dirty="0"/>
              <a:t>-создание творческих проектов;</a:t>
            </a:r>
          </a:p>
          <a:p>
            <a:r>
              <a:rPr lang="ru-RU" dirty="0"/>
              <a:t>-способствование развитию образного мышления посредством создания художественных образов.</a:t>
            </a:r>
          </a:p>
        </p:txBody>
      </p:sp>
      <p:pic>
        <p:nvPicPr>
          <p:cNvPr id="2051" name="Picture 3" descr="C:\Users\Младшая группа\Desktop\ф вац\bc3ca2ec-75c5-44cb-8f79-40d02ca63d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70" y="548680"/>
            <a:ext cx="2270740" cy="3027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ердце 3"/>
          <p:cNvSpPr/>
          <p:nvPr/>
        </p:nvSpPr>
        <p:spPr>
          <a:xfrm>
            <a:off x="8086665" y="5733256"/>
            <a:ext cx="864096" cy="919742"/>
          </a:xfrm>
          <a:prstGeom prst="hear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203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260649"/>
            <a:ext cx="7056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Этапы развития одаренного ребенка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4644008" y="1124744"/>
            <a:ext cx="45719" cy="457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 flipH="1">
            <a:off x="4067944" y="764704"/>
            <a:ext cx="792088" cy="405759"/>
          </a:xfrm>
          <a:prstGeom prst="downArrow">
            <a:avLst>
              <a:gd name="adj1" fmla="val 50000"/>
              <a:gd name="adj2" fmla="val 3073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67544" y="1194318"/>
            <a:ext cx="8064896" cy="14664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FFFF00"/>
                </a:solidFill>
              </a:rPr>
              <a:t>1 этап – диагностический. Он предполагает открытие, констатацию в развитии ребенка его интересов, одаренности. 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4211960" y="2132856"/>
            <a:ext cx="504056" cy="64807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47564" y="2780928"/>
            <a:ext cx="7308812" cy="18722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FFFF00"/>
                </a:solidFill>
              </a:rPr>
              <a:t>2 этап – создание условий для развития одаренных детей: проведение развивающей работы с обучающимися на </a:t>
            </a:r>
            <a:r>
              <a:rPr lang="ru-RU" b="1" dirty="0" smtClean="0">
                <a:solidFill>
                  <a:srgbClr val="FFFF00"/>
                </a:solidFill>
              </a:rPr>
              <a:t>занятиях, </a:t>
            </a:r>
            <a:r>
              <a:rPr lang="ru-RU" b="1" dirty="0">
                <a:solidFill>
                  <a:srgbClr val="FFFF00"/>
                </a:solidFill>
              </a:rPr>
              <a:t>объединениях дополнительного образования, </a:t>
            </a:r>
            <a:r>
              <a:rPr lang="ru-RU" b="1" dirty="0" smtClean="0">
                <a:solidFill>
                  <a:srgbClr val="FFFF00"/>
                </a:solidFill>
              </a:rPr>
              <a:t>факультативных занятиях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9" name="Стрелка вниз 8"/>
          <p:cNvSpPr/>
          <p:nvPr/>
        </p:nvSpPr>
        <p:spPr>
          <a:xfrm flipH="1">
            <a:off x="4211960" y="4365104"/>
            <a:ext cx="504056" cy="64807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647564" y="5013176"/>
            <a:ext cx="7884876" cy="17064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FFFF00"/>
                </a:solidFill>
              </a:rPr>
              <a:t>3 этап – анализ промежуточных результатов сопровождения развития одаренных детей. Проводится диагностика успешности развития одаренности ребенка.</a:t>
            </a:r>
          </a:p>
        </p:txBody>
      </p:sp>
      <p:sp>
        <p:nvSpPr>
          <p:cNvPr id="11" name="Солнце 10"/>
          <p:cNvSpPr/>
          <p:nvPr/>
        </p:nvSpPr>
        <p:spPr>
          <a:xfrm>
            <a:off x="7812360" y="5740003"/>
            <a:ext cx="1115616" cy="1007820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597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476672"/>
            <a:ext cx="60304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Индивидуальный маршрут педагогического сопровождения </a:t>
            </a:r>
            <a:r>
              <a:rPr lang="ru-RU" b="1" dirty="0" smtClean="0"/>
              <a:t>ребенка</a:t>
            </a:r>
            <a:endParaRPr lang="ru-RU" dirty="0"/>
          </a:p>
          <a:p>
            <a:r>
              <a:rPr lang="ru-RU" b="1" dirty="0"/>
              <a:t>ФИО</a:t>
            </a:r>
            <a:r>
              <a:rPr lang="ru-RU" dirty="0"/>
              <a:t> </a:t>
            </a:r>
            <a:r>
              <a:rPr lang="ru-RU" b="1" dirty="0" smtClean="0"/>
              <a:t>ребенка: Бирюковой Эмилии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772816"/>
            <a:ext cx="7416824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</a:rPr>
              <a:t>Дата начала</a:t>
            </a:r>
            <a:r>
              <a:rPr lang="ru-RU" sz="1600" dirty="0">
                <a:solidFill>
                  <a:srgbClr val="FF0000"/>
                </a:solidFill>
              </a:rPr>
              <a:t> </a:t>
            </a:r>
            <a:r>
              <a:rPr lang="ru-RU" sz="1600" b="1" dirty="0">
                <a:solidFill>
                  <a:srgbClr val="FF0000"/>
                </a:solidFill>
              </a:rPr>
              <a:t>индивидуального маршрута</a:t>
            </a:r>
            <a:r>
              <a:rPr lang="ru-RU" sz="1600" b="1" dirty="0"/>
              <a:t>  </a:t>
            </a:r>
            <a:r>
              <a:rPr lang="ru-RU" sz="1600" b="1" dirty="0" smtClean="0"/>
              <a:t>Сентябрь2023г</a:t>
            </a:r>
            <a:endParaRPr lang="ru-RU" sz="1600" b="1" dirty="0"/>
          </a:p>
          <a:p>
            <a:r>
              <a:rPr lang="ru-RU" sz="1600" b="1" dirty="0">
                <a:solidFill>
                  <a:srgbClr val="FF0000"/>
                </a:solidFill>
              </a:rPr>
              <a:t>Вид одаренности: </a:t>
            </a:r>
            <a:r>
              <a:rPr lang="ru-RU" sz="1600" b="1" dirty="0" smtClean="0">
                <a:solidFill>
                  <a:srgbClr val="FF0000"/>
                </a:solidFill>
              </a:rPr>
              <a:t>художественно-эстетическая</a:t>
            </a:r>
          </a:p>
          <a:p>
            <a:endParaRPr lang="ru-RU" sz="1600" b="1" dirty="0"/>
          </a:p>
          <a:p>
            <a:r>
              <a:rPr lang="ru-RU" sz="1600" b="1" u="sng" dirty="0">
                <a:solidFill>
                  <a:srgbClr val="FF0000"/>
                </a:solidFill>
              </a:rPr>
              <a:t>Характеристика ребёнка</a:t>
            </a:r>
            <a:r>
              <a:rPr lang="ru-RU" sz="1600" b="1" dirty="0">
                <a:solidFill>
                  <a:srgbClr val="FF0000"/>
                </a:solidFill>
              </a:rPr>
              <a:t>: </a:t>
            </a:r>
            <a:r>
              <a:rPr lang="ru-RU" sz="1600" b="1" dirty="0"/>
              <a:t>Девочка хорошо развита всесторонне, активна, очень подвижна, самостоятельна, любит и умеет рисовать, придумывает свои интересные темы, выбирает разнообразные способы изображения, имеет внутренние предпосылки для высоких достижений в художественно-эстетическом развитии</a:t>
            </a:r>
            <a:r>
              <a:rPr lang="ru-RU" sz="1600" b="1" dirty="0">
                <a:solidFill>
                  <a:srgbClr val="FF0000"/>
                </a:solidFill>
              </a:rPr>
              <a:t>. Любимые темы в изобразительной деятельности: </a:t>
            </a:r>
            <a:r>
              <a:rPr lang="ru-RU" sz="1600" b="1" i="1" dirty="0"/>
              <a:t>«Человек»</a:t>
            </a:r>
            <a:r>
              <a:rPr lang="ru-RU" sz="1600" b="1" dirty="0"/>
              <a:t>, </a:t>
            </a:r>
            <a:r>
              <a:rPr lang="ru-RU" sz="1600" b="1" i="1" dirty="0"/>
              <a:t>«Растения»</a:t>
            </a:r>
            <a:r>
              <a:rPr lang="ru-RU" sz="1600" b="1" dirty="0"/>
              <a:t>, </a:t>
            </a:r>
            <a:r>
              <a:rPr lang="ru-RU" sz="1600" b="1" i="1" dirty="0"/>
              <a:t>«Животные»</a:t>
            </a:r>
            <a:r>
              <a:rPr lang="ru-RU" sz="1600" b="1" dirty="0"/>
              <a:t>. Изображает различные сюжеты, хорошо прорисовывает человека, людей в движении. Старается передавать пропорции в изображении, рисунок размещает по всему листу. Адекватно реагирует на замечания взрослого, старается исправить ошибки. Наблюдая за ней, можно сделать вывод, что она не только рисует, но и экспериментирует, ищет что- то новое. Для неё характерна высокая чувствительность к новизне ситуации, проявляющаяся в более ярко выраженной и стойкой реакции на новый предмет, звук, изображение и т. д. Часто проявляется познавательная потребность – потребность в новых впечатлениях. Девочка во время разговора с воспитателем и взрослыми задает много вопросов, её вопросы более глубоки по содержанию и шире по тематике. </a:t>
            </a:r>
            <a:endParaRPr lang="ru-RU" b="1" dirty="0"/>
          </a:p>
        </p:txBody>
      </p:sp>
      <p:pic>
        <p:nvPicPr>
          <p:cNvPr id="4" name="Picture 2" descr="C:\Users\Младшая группа\Desktop\ф вац\262274ba-f3ef-4c68-a5bc-a9543b130ac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88641"/>
            <a:ext cx="2071532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лако 5"/>
          <p:cNvSpPr/>
          <p:nvPr/>
        </p:nvSpPr>
        <p:spPr>
          <a:xfrm>
            <a:off x="8229600" y="5862664"/>
            <a:ext cx="914400" cy="914400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723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76672"/>
            <a:ext cx="8136904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Реализация индивидуального </a:t>
            </a:r>
            <a:r>
              <a:rPr lang="ru-RU" sz="2400" b="1" dirty="0" smtClean="0">
                <a:solidFill>
                  <a:srgbClr val="C00000"/>
                </a:solidFill>
              </a:rPr>
              <a:t>маршрута предполагает </a:t>
            </a:r>
            <a:r>
              <a:rPr lang="ru-RU" sz="2400" b="1" dirty="0" err="1" smtClean="0">
                <a:solidFill>
                  <a:srgbClr val="C00000"/>
                </a:solidFill>
              </a:rPr>
              <a:t>использывание</a:t>
            </a:r>
            <a:r>
              <a:rPr lang="ru-RU" sz="2400" b="1" dirty="0" smtClean="0">
                <a:solidFill>
                  <a:srgbClr val="C00000"/>
                </a:solidFill>
              </a:rPr>
              <a:t> различных  методов  </a:t>
            </a:r>
            <a:r>
              <a:rPr lang="ru-RU" sz="2400" b="1" dirty="0">
                <a:solidFill>
                  <a:srgbClr val="C00000"/>
                </a:solidFill>
              </a:rPr>
              <a:t>и </a:t>
            </a:r>
            <a:r>
              <a:rPr lang="ru-RU" sz="2400" b="1" dirty="0" smtClean="0">
                <a:solidFill>
                  <a:srgbClr val="C00000"/>
                </a:solidFill>
              </a:rPr>
              <a:t>приёмов.</a:t>
            </a:r>
            <a:endParaRPr lang="ru-RU" sz="2400" dirty="0">
              <a:solidFill>
                <a:srgbClr val="C00000"/>
              </a:solidFill>
            </a:endParaRPr>
          </a:p>
          <a:p>
            <a:r>
              <a:rPr lang="ru-RU" u="sng" dirty="0"/>
              <a:t>1. Игровые</a:t>
            </a:r>
            <a:r>
              <a:rPr lang="ru-RU" dirty="0"/>
              <a:t>: игры и упражнения на развитие воображения, фантазии, творческого мышления.</a:t>
            </a:r>
          </a:p>
          <a:p>
            <a:r>
              <a:rPr lang="ru-RU" u="sng" dirty="0"/>
              <a:t>2. Практические</a:t>
            </a:r>
            <a:r>
              <a:rPr lang="ru-RU" dirty="0"/>
              <a:t>: задания, с применением нетрадиционных техник изображения</a:t>
            </a:r>
            <a:r>
              <a:rPr lang="ru-RU" b="1" dirty="0"/>
              <a:t> </a:t>
            </a:r>
            <a:r>
              <a:rPr lang="ru-RU" i="1" dirty="0"/>
              <a:t>(в рисовании, лепке, аппликации)</a:t>
            </a:r>
            <a:r>
              <a:rPr lang="ru-RU" dirty="0"/>
              <a:t>.</a:t>
            </a:r>
          </a:p>
          <a:p>
            <a:r>
              <a:rPr lang="ru-RU" u="sng" dirty="0"/>
              <a:t>3. Словесные</a:t>
            </a:r>
            <a:r>
              <a:rPr lang="ru-RU" dirty="0"/>
              <a:t>: беседы с ребенком о жанрах, видах изобразительного искусства.</a:t>
            </a:r>
          </a:p>
          <a:p>
            <a:r>
              <a:rPr lang="ru-RU" dirty="0"/>
              <a:t>4. Технология сотрудничества с педагогом, со сверстником.</a:t>
            </a:r>
          </a:p>
          <a:p>
            <a:r>
              <a:rPr lang="ru-RU" dirty="0"/>
              <a:t>5. На занятиях используется метод творческих ситуаций, пробуждающих интерес к художественной деятельности</a:t>
            </a:r>
            <a:r>
              <a:rPr lang="ru-RU" b="1" dirty="0"/>
              <a:t>.</a:t>
            </a:r>
            <a:endParaRPr lang="ru-RU" dirty="0"/>
          </a:p>
          <a:p>
            <a:r>
              <a:rPr lang="ru-RU" b="1" u="sng" dirty="0">
                <a:solidFill>
                  <a:srgbClr val="C00000"/>
                </a:solidFill>
              </a:rPr>
              <a:t>Ожидаемый результат</a:t>
            </a:r>
            <a:r>
              <a:rPr lang="ru-RU" dirty="0">
                <a:solidFill>
                  <a:srgbClr val="C00000"/>
                </a:solidFill>
              </a:rPr>
              <a:t>: </a:t>
            </a:r>
            <a:r>
              <a:rPr lang="ru-RU" dirty="0" err="1"/>
              <a:t>сформированность</a:t>
            </a:r>
            <a:r>
              <a:rPr lang="ru-RU" dirty="0"/>
              <a:t> художественных навыков ребенка, самореализация ребенка (активное участие в конкурсах детского художественного творчества,  оформление выставок, творческих работ).</a:t>
            </a:r>
          </a:p>
          <a:p>
            <a:r>
              <a:rPr lang="ru-RU" b="1" u="sng" dirty="0">
                <a:solidFill>
                  <a:srgbClr val="C00000"/>
                </a:solidFill>
              </a:rPr>
              <a:t>Форма работы с родителями</a:t>
            </a:r>
            <a:r>
              <a:rPr lang="ru-RU" dirty="0">
                <a:solidFill>
                  <a:srgbClr val="C00000"/>
                </a:solidFill>
              </a:rPr>
              <a:t>:</a:t>
            </a:r>
            <a:r>
              <a:rPr lang="ru-RU" dirty="0"/>
              <a:t> консультации, практикум, беседы.</a:t>
            </a:r>
          </a:p>
          <a:p>
            <a:r>
              <a:rPr lang="ru-RU" b="1" u="sng" dirty="0">
                <a:solidFill>
                  <a:srgbClr val="C00000"/>
                </a:solidFill>
              </a:rPr>
              <a:t>Форма работы</a:t>
            </a:r>
            <a:r>
              <a:rPr lang="ru-RU" dirty="0">
                <a:solidFill>
                  <a:srgbClr val="C00000"/>
                </a:solidFill>
              </a:rPr>
              <a:t>: </a:t>
            </a:r>
            <a:r>
              <a:rPr lang="ru-RU" dirty="0"/>
              <a:t>цикл индивидуальных занятий по развитию познавательных, творческих способностей, работа с родителями.</a:t>
            </a:r>
          </a:p>
        </p:txBody>
      </p:sp>
      <p:sp>
        <p:nvSpPr>
          <p:cNvPr id="3" name="Сердце 2"/>
          <p:cNvSpPr/>
          <p:nvPr/>
        </p:nvSpPr>
        <p:spPr>
          <a:xfrm>
            <a:off x="30492" y="5836129"/>
            <a:ext cx="864096" cy="919742"/>
          </a:xfrm>
          <a:prstGeom prst="hear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ердце 3"/>
          <p:cNvSpPr/>
          <p:nvPr/>
        </p:nvSpPr>
        <p:spPr>
          <a:xfrm>
            <a:off x="8044610" y="5836129"/>
            <a:ext cx="864096" cy="919742"/>
          </a:xfrm>
          <a:prstGeom prst="hear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845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764704"/>
            <a:ext cx="87700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476672"/>
            <a:ext cx="75608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Для реализации индивидуального маршрута одаренного ребенка ставятся и выполняются определенные задачи:</a:t>
            </a:r>
            <a:endParaRPr lang="ru-RU" sz="2400" dirty="0" smtClean="0">
              <a:solidFill>
                <a:srgbClr val="FF0000"/>
              </a:solidFill>
            </a:endParaRPr>
          </a:p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Образовательные: </a:t>
            </a:r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Формировать устойчивый интерес к творческой деятельности, привить практические умения и навыки мастерства.</a:t>
            </a:r>
          </a:p>
          <a:p>
            <a:r>
              <a:rPr lang="ru-RU" dirty="0" smtClean="0"/>
              <a:t>Понимание и восприятие народных промыслов.</a:t>
            </a:r>
          </a:p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Развивающие</a:t>
            </a:r>
            <a:r>
              <a:rPr lang="ru-RU" b="1" i="1" dirty="0">
                <a:solidFill>
                  <a:srgbClr val="FF0000"/>
                </a:solidFill>
              </a:rPr>
              <a:t>: </a:t>
            </a:r>
            <a:endParaRPr lang="ru-RU" b="1" dirty="0">
              <a:solidFill>
                <a:srgbClr val="FF0000"/>
              </a:solidFill>
            </a:endParaRPr>
          </a:p>
          <a:p>
            <a:r>
              <a:rPr lang="ru-RU" dirty="0"/>
              <a:t>Развивать практические умения, творческие способности, фантазию, художественный вкус.</a:t>
            </a:r>
          </a:p>
          <a:p>
            <a:r>
              <a:rPr lang="ru-RU" dirty="0"/>
              <a:t>Приобщать к творческому подходу в решении поставленных задач.</a:t>
            </a:r>
          </a:p>
          <a:p>
            <a:pPr algn="ctr"/>
            <a:r>
              <a:rPr lang="ru-RU" b="1" i="1" dirty="0">
                <a:solidFill>
                  <a:srgbClr val="FF0000"/>
                </a:solidFill>
              </a:rPr>
              <a:t>Воспитательные: </a:t>
            </a:r>
            <a:endParaRPr lang="ru-RU" b="1" dirty="0">
              <a:solidFill>
                <a:srgbClr val="FF0000"/>
              </a:solidFill>
            </a:endParaRPr>
          </a:p>
          <a:p>
            <a:r>
              <a:rPr lang="ru-RU" dirty="0"/>
              <a:t>Воспитывать творческую, востребованную личность, способную нестандартно мыслить.</a:t>
            </a:r>
          </a:p>
          <a:p>
            <a:r>
              <a:rPr lang="ru-RU" dirty="0"/>
              <a:t>Гражданскую позицию и патриотизм.</a:t>
            </a:r>
          </a:p>
        </p:txBody>
      </p:sp>
      <p:sp>
        <p:nvSpPr>
          <p:cNvPr id="6" name="Солнце 5"/>
          <p:cNvSpPr/>
          <p:nvPr/>
        </p:nvSpPr>
        <p:spPr>
          <a:xfrm>
            <a:off x="7812360" y="5740003"/>
            <a:ext cx="1115616" cy="1007820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269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1369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Реализация индивидуального маршрута</a:t>
            </a:r>
            <a:endParaRPr lang="ru-RU" sz="3600" dirty="0">
              <a:solidFill>
                <a:srgbClr val="C00000"/>
              </a:solidFill>
            </a:endParaRPr>
          </a:p>
          <a:p>
            <a:r>
              <a:rPr lang="ru-RU" dirty="0"/>
              <a:t>Технологии, методы и приемы</a:t>
            </a:r>
          </a:p>
          <a:p>
            <a:r>
              <a:rPr lang="ru-RU" dirty="0"/>
              <a:t>- беседа;</a:t>
            </a:r>
          </a:p>
          <a:p>
            <a:r>
              <a:rPr lang="ru-RU" dirty="0"/>
              <a:t>- наблюдение;</a:t>
            </a:r>
          </a:p>
          <a:p>
            <a:r>
              <a:rPr lang="ru-RU" dirty="0"/>
              <a:t>- рассматривание;</a:t>
            </a:r>
          </a:p>
          <a:p>
            <a:r>
              <a:rPr lang="ru-RU" dirty="0"/>
              <a:t>- игровые ситуации;</a:t>
            </a:r>
          </a:p>
          <a:p>
            <a:r>
              <a:rPr lang="ru-RU" dirty="0"/>
              <a:t>- нетрадиционная изобразительная деятельность;</a:t>
            </a:r>
          </a:p>
          <a:p>
            <a:r>
              <a:rPr lang="ru-RU" dirty="0"/>
              <a:t>- организация выставок;</a:t>
            </a:r>
          </a:p>
          <a:p>
            <a:r>
              <a:rPr lang="ru-RU" dirty="0"/>
              <a:t>- дополнительные занятия в совместной деятельности;</a:t>
            </a:r>
          </a:p>
        </p:txBody>
      </p:sp>
      <p:pic>
        <p:nvPicPr>
          <p:cNvPr id="3074" name="Picture 2" descr="C:\Users\Младшая группа\Desktop\ф вац\cb2320e1-630a-4932-84d4-9281176a0f3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550" y="908720"/>
            <a:ext cx="243027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Младшая группа\Desktop\ф вац\d86be854-4404-46c1-aae7-24394084ef4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147322"/>
            <a:ext cx="4320480" cy="2628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ердце 4"/>
          <p:cNvSpPr/>
          <p:nvPr/>
        </p:nvSpPr>
        <p:spPr>
          <a:xfrm>
            <a:off x="8263473" y="5855872"/>
            <a:ext cx="864096" cy="919742"/>
          </a:xfrm>
          <a:prstGeom prst="hear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965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03648" y="332656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Система работы</a:t>
            </a:r>
            <a:endParaRPr lang="ru-RU" sz="2800" b="1" dirty="0">
              <a:solidFill>
                <a:srgbClr val="C0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1149435"/>
              </p:ext>
            </p:extLst>
          </p:nvPr>
        </p:nvGraphicFramePr>
        <p:xfrm>
          <a:off x="683568" y="875281"/>
          <a:ext cx="8064896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1657"/>
                <a:gridCol w="2151657"/>
                <a:gridCol w="2151657"/>
                <a:gridCol w="1609925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ДАТА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ТЕМА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ЗАДАЧИ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РАБОТА С РОДИТЕЛЯМИ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Сентябрь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«Незаконченные рисунки»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Выявить невербальные творческие способности, уровень изобразительных способностей, активность процесса воображения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Провести анкетирование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«Радуга-дуга» - рисование 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Познакомить с возможностями акварельных красок. (Только что прошел дождь, по небу еще несутся тучи, но уже выглянуло солнце, и показалась радуга.)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Консультация для родителей </a:t>
                      </a:r>
                      <a:r>
                        <a:rPr lang="ru-RU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«Талант требует заботы»</a:t>
                      </a:r>
                      <a:endParaRPr lang="ru-RU" sz="18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Облако 6"/>
          <p:cNvSpPr/>
          <p:nvPr/>
        </p:nvSpPr>
        <p:spPr>
          <a:xfrm>
            <a:off x="8172400" y="5862664"/>
            <a:ext cx="914400" cy="914400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лако 7"/>
          <p:cNvSpPr/>
          <p:nvPr/>
        </p:nvSpPr>
        <p:spPr>
          <a:xfrm>
            <a:off x="8229600" y="5862664"/>
            <a:ext cx="914400" cy="914400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9961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685</Words>
  <Application>Microsoft Office PowerPoint</Application>
  <PresentationFormat>Экран (4:3)</PresentationFormat>
  <Paragraphs>177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Старшая группа</dc:creator>
  <cp:lastModifiedBy>Windows User</cp:lastModifiedBy>
  <cp:revision>21</cp:revision>
  <dcterms:created xsi:type="dcterms:W3CDTF">2024-03-25T10:19:54Z</dcterms:created>
  <dcterms:modified xsi:type="dcterms:W3CDTF">2024-03-26T09:28:36Z</dcterms:modified>
</cp:coreProperties>
</file>