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74" r:id="rId4"/>
    <p:sldId id="259" r:id="rId5"/>
    <p:sldId id="271" r:id="rId6"/>
    <p:sldId id="264" r:id="rId7"/>
    <p:sldId id="269" r:id="rId8"/>
    <p:sldId id="270" r:id="rId9"/>
    <p:sldId id="260" r:id="rId10"/>
    <p:sldId id="276" r:id="rId11"/>
    <p:sldId id="272" r:id="rId12"/>
    <p:sldId id="275" r:id="rId13"/>
    <p:sldId id="273" r:id="rId14"/>
    <p:sldId id="277" r:id="rId15"/>
    <p:sldId id="26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7" autoAdjust="0"/>
    <p:restoredTop sz="94638" autoAdjust="0"/>
  </p:normalViewPr>
  <p:slideViewPr>
    <p:cSldViewPr>
      <p:cViewPr>
        <p:scale>
          <a:sx n="62" d="100"/>
          <a:sy n="62" d="100"/>
        </p:scale>
        <p:origin x="-2154" y="-6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EC031C-86B3-4003-866D-40B7965A6468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CE1BE5-FC67-4531-B992-FA0D57EA11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241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CE1BE5-FC67-4531-B992-FA0D57EA11B3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F3EFD-1B3B-4689-A769-78F6D728F5A8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CAC3A-75BF-46BE-956D-E9B4A6BE05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F3EFD-1B3B-4689-A769-78F6D728F5A8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CAC3A-75BF-46BE-956D-E9B4A6BE05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F3EFD-1B3B-4689-A769-78F6D728F5A8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CAC3A-75BF-46BE-956D-E9B4A6BE05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F3EFD-1B3B-4689-A769-78F6D728F5A8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CAC3A-75BF-46BE-956D-E9B4A6BE05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F3EFD-1B3B-4689-A769-78F6D728F5A8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CAC3A-75BF-46BE-956D-E9B4A6BE05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F3EFD-1B3B-4689-A769-78F6D728F5A8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CAC3A-75BF-46BE-956D-E9B4A6BE05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F3EFD-1B3B-4689-A769-78F6D728F5A8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CAC3A-75BF-46BE-956D-E9B4A6BE05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F3EFD-1B3B-4689-A769-78F6D728F5A8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CAC3A-75BF-46BE-956D-E9B4A6BE05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F3EFD-1B3B-4689-A769-78F6D728F5A8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CAC3A-75BF-46BE-956D-E9B4A6BE05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F3EFD-1B3B-4689-A769-78F6D728F5A8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CAC3A-75BF-46BE-956D-E9B4A6BE05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F3EFD-1B3B-4689-A769-78F6D728F5A8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CAC3A-75BF-46BE-956D-E9B4A6BE05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0F3EFD-1B3B-4689-A769-78F6D728F5A8}" type="datetimeFigureOut">
              <a:rPr lang="ru-RU" smtClean="0"/>
              <a:pPr/>
              <a:t>10.01.2023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8CAC3A-75BF-46BE-956D-E9B4A6BE056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0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99592" y="1700808"/>
            <a:ext cx="712879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cap="none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«Учим математику дома»</a:t>
            </a:r>
            <a:endParaRPr lang="ru-RU" sz="6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051720" y="3158966"/>
            <a:ext cx="59046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r"/>
            <a:endParaRPr lang="ru-RU" sz="2000" dirty="0" smtClean="0">
              <a:solidFill>
                <a:schemeClr val="tx1"/>
              </a:solidFill>
              <a:latin typeface="Bookman Old Style" pitchFamily="18" charset="0"/>
            </a:endParaRPr>
          </a:p>
          <a:p>
            <a:pPr lvl="1" algn="r"/>
            <a:endParaRPr lang="ru-RU" sz="2000" dirty="0">
              <a:latin typeface="Bookman Old Style" pitchFamily="18" charset="0"/>
            </a:endParaRPr>
          </a:p>
          <a:p>
            <a:pPr lvl="1" algn="r"/>
            <a:endParaRPr lang="ru-RU" sz="2000" dirty="0" smtClean="0">
              <a:solidFill>
                <a:schemeClr val="tx1"/>
              </a:solidFill>
              <a:latin typeface="Bookman Old Style" pitchFamily="18" charset="0"/>
            </a:endParaRPr>
          </a:p>
          <a:p>
            <a:pPr lvl="1" algn="r"/>
            <a:endParaRPr lang="ru-RU" sz="2000" dirty="0">
              <a:latin typeface="Bookman Old Style" pitchFamily="18" charset="0"/>
            </a:endParaRPr>
          </a:p>
          <a:p>
            <a:pPr lvl="1" algn="r"/>
            <a:endParaRPr lang="ru-RU" sz="2000" dirty="0" smtClean="0">
              <a:solidFill>
                <a:schemeClr val="tx1"/>
              </a:solidFill>
              <a:latin typeface="Bookman Old Style" pitchFamily="18" charset="0"/>
            </a:endParaRPr>
          </a:p>
          <a:p>
            <a:pPr lvl="1" algn="r"/>
            <a:r>
              <a:rPr lang="ru-RU" sz="2000" dirty="0" smtClean="0">
                <a:latin typeface="Bookman Old Style" pitchFamily="18" charset="0"/>
              </a:rPr>
              <a:t>Консультация (в помощь родителям для домашних игр)</a:t>
            </a:r>
            <a:endParaRPr lang="ru-RU" sz="2000" dirty="0" smtClean="0">
              <a:solidFill>
                <a:schemeClr val="tx1"/>
              </a:solidFill>
              <a:latin typeface="Bookman Old Style" pitchFamily="18" charset="0"/>
            </a:endParaRPr>
          </a:p>
          <a:p>
            <a:pPr lvl="1" algn="r"/>
            <a:r>
              <a:rPr lang="ru-RU" sz="2000" dirty="0" smtClean="0">
                <a:solidFill>
                  <a:schemeClr val="tx1"/>
                </a:solidFill>
                <a:latin typeface="Bookman Old Style" pitchFamily="18" charset="0"/>
              </a:rPr>
              <a:t>Воспитатели </a:t>
            </a:r>
            <a:r>
              <a:rPr lang="ru-RU" sz="2000" dirty="0" err="1" smtClean="0">
                <a:latin typeface="Bookman Old Style" pitchFamily="18" charset="0"/>
              </a:rPr>
              <a:t>Прутяну</a:t>
            </a:r>
            <a:r>
              <a:rPr lang="ru-RU" sz="2000" dirty="0" smtClean="0">
                <a:latin typeface="Bookman Old Style" pitchFamily="18" charset="0"/>
              </a:rPr>
              <a:t> С.А., Ткачева С.В.</a:t>
            </a:r>
            <a:endParaRPr lang="ru-RU" sz="2000" dirty="0" smtClean="0">
              <a:latin typeface="Bookman Old Style" pitchFamily="18" charset="0"/>
            </a:endParaRPr>
          </a:p>
          <a:p>
            <a:pPr lvl="1" algn="r"/>
            <a:r>
              <a:rPr lang="ru-RU" sz="2000" dirty="0" smtClean="0">
                <a:latin typeface="Bookman Old Style" pitchFamily="18" charset="0"/>
              </a:rPr>
              <a:t>Средняя группа 2023 год</a:t>
            </a:r>
            <a:endParaRPr lang="ru-RU" sz="2000" dirty="0">
              <a:solidFill>
                <a:schemeClr val="tx1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0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6512" y="-27384"/>
            <a:ext cx="9180512" cy="6885384"/>
          </a:xfrm>
          <a:prstGeom prst="rect">
            <a:avLst/>
          </a:prstGeom>
        </p:spPr>
      </p:pic>
      <p:sp>
        <p:nvSpPr>
          <p:cNvPr id="6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1619672" y="548680"/>
            <a:ext cx="6400800" cy="5256584"/>
          </a:xfrm>
        </p:spPr>
        <p:txBody>
          <a:bodyPr>
            <a:noAutofit/>
          </a:bodyPr>
          <a:lstStyle/>
          <a:p>
            <a:pPr algn="l"/>
            <a:endParaRPr lang="ru-RU" sz="15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ru-RU" sz="15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ru-RU" sz="15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ru-RU" sz="15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ru-RU" sz="15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ru-RU" sz="1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 </a:t>
            </a:r>
          </a:p>
        </p:txBody>
      </p:sp>
      <p:sp>
        <p:nvSpPr>
          <p:cNvPr id="4" name="Подзаголовок 10"/>
          <p:cNvSpPr txBox="1">
            <a:spLocks/>
          </p:cNvSpPr>
          <p:nvPr/>
        </p:nvSpPr>
        <p:spPr>
          <a:xfrm>
            <a:off x="1835696" y="188640"/>
            <a:ext cx="5832648" cy="5400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                  Игра на закрепления</a:t>
            </a:r>
            <a:r>
              <a:rPr kumimoji="0" lang="ru-RU" sz="1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понятия времени</a:t>
            </a:r>
            <a:endParaRPr kumimoji="0" lang="ru-RU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400" b="0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Игра</a:t>
            </a:r>
            <a:r>
              <a:rPr lang="ru-RU" sz="1400" i="1" u="sng" dirty="0" smtClean="0">
                <a:latin typeface="Arial" pitchFamily="34" charset="0"/>
                <a:cs typeface="Arial" pitchFamily="34" charset="0"/>
              </a:rPr>
              <a:t> «Когда это бывает»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400" b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Цель: закреплять представления об особенностях каждого времени года.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Спросите</a:t>
            </a:r>
            <a:r>
              <a:rPr kumimoji="0" lang="ru-RU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у ребенка: «Ты, любишь путешествовать?»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Давай с тобой </a:t>
            </a:r>
            <a:r>
              <a:rPr kumimoji="0" lang="ru-RU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совершим путешествие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п</a:t>
            </a:r>
            <a:r>
              <a:rPr kumimoji="0" lang="ru-RU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о временам года. </a:t>
            </a:r>
          </a:p>
          <a:p>
            <a:pPr marL="285750" lvl="0" indent="-285750">
              <a:spcBef>
                <a:spcPct val="20000"/>
              </a:spcBef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А поможет нам в этом мяч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который будем перебрасывать друг </a:t>
            </a:r>
          </a:p>
          <a:p>
            <a:pPr marL="285750" lvl="0" indent="-285750">
              <a:spcBef>
                <a:spcPct val="20000"/>
              </a:spcBef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другу и поочередности называть и описывать время года.</a:t>
            </a:r>
          </a:p>
          <a:p>
            <a:pPr marL="285750" indent="-285750">
              <a:spcBef>
                <a:spcPct val="20000"/>
              </a:spcBef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Выигрывает тот, кто назовет больше признаков времени года.</a:t>
            </a:r>
          </a:p>
          <a:p>
            <a:pPr marL="285750" lvl="0" indent="-285750">
              <a:spcBef>
                <a:spcPct val="20000"/>
              </a:spcBef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«Я бросаю тебе мяч и называю время года. Поймав его, </a:t>
            </a:r>
          </a:p>
          <a:p>
            <a:pPr marL="285750" lvl="0" indent="-285750">
              <a:spcBef>
                <a:spcPct val="20000"/>
              </a:spcBef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описываешь это время года и возвращаешь мяч обратно, </a:t>
            </a:r>
          </a:p>
          <a:p>
            <a:pPr marL="285750" lvl="0" indent="-285750">
              <a:spcBef>
                <a:spcPct val="20000"/>
              </a:spcBef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продвигаясь на шаг вперед».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400" i="1" dirty="0" smtClean="0">
                <a:latin typeface="Arial" pitchFamily="34" charset="0"/>
                <a:cs typeface="Arial" pitchFamily="34" charset="0"/>
              </a:rPr>
              <a:t>Например: зимы (замерзают почва и водоемы);</a:t>
            </a:r>
          </a:p>
          <a:p>
            <a:pPr marL="285750" lvl="0" indent="-285750">
              <a:spcBef>
                <a:spcPct val="20000"/>
              </a:spcBef>
              <a:defRPr/>
            </a:pPr>
            <a:r>
              <a:rPr lang="ru-RU" sz="1400" i="1" dirty="0" smtClean="0">
                <a:latin typeface="Arial" pitchFamily="34" charset="0"/>
                <a:cs typeface="Arial" pitchFamily="34" charset="0"/>
              </a:rPr>
              <a:t>                    весны (с крыш свисают сосульки);</a:t>
            </a:r>
            <a:r>
              <a:rPr lang="ru-RU" sz="1400" i="1" dirty="0" smtClean="0"/>
              <a:t> </a:t>
            </a:r>
            <a:endParaRPr lang="ru-RU" sz="1400" i="1" dirty="0" smtClean="0">
              <a:latin typeface="Arial" pitchFamily="34" charset="0"/>
              <a:cs typeface="Arial" pitchFamily="34" charset="0"/>
            </a:endParaRP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400" i="1" dirty="0" smtClean="0">
                <a:latin typeface="Arial" pitchFamily="34" charset="0"/>
                <a:cs typeface="Arial" pitchFamily="34" charset="0"/>
              </a:rPr>
              <a:t>                    лето (листья на деревьях вырастают большими);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400" i="1" dirty="0" smtClean="0">
                <a:latin typeface="Arial" pitchFamily="34" charset="0"/>
                <a:cs typeface="Arial" pitchFamily="34" charset="0"/>
              </a:rPr>
              <a:t>                    осени( собирают овощи и фрукты)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Ответы ребенка показывают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в какой мере он соотносит те или 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иные явления и труд человека со временем года.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1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E:\мяч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4797152"/>
            <a:ext cx="3960440" cy="18314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2902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0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6512" y="0"/>
            <a:ext cx="9180512" cy="6885384"/>
          </a:xfrm>
          <a:prstGeom prst="rect">
            <a:avLst/>
          </a:prstGeom>
        </p:spPr>
      </p:pic>
      <p:sp>
        <p:nvSpPr>
          <p:cNvPr id="6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1619672" y="548680"/>
            <a:ext cx="6400800" cy="5256584"/>
          </a:xfrm>
        </p:spPr>
        <p:txBody>
          <a:bodyPr>
            <a:noAutofit/>
          </a:bodyPr>
          <a:lstStyle/>
          <a:p>
            <a:pPr algn="l"/>
            <a:r>
              <a:rPr lang="ru-RU" sz="1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      Игра на закрепление дни недели</a:t>
            </a:r>
          </a:p>
          <a:p>
            <a:pPr algn="l"/>
            <a:endParaRPr lang="ru-RU" sz="15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ru-RU" sz="15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ru-RU" sz="15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ru-RU" sz="15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ru-RU" sz="15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ru-RU" sz="15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одзаголовок 10"/>
          <p:cNvSpPr txBox="1">
            <a:spLocks/>
          </p:cNvSpPr>
          <p:nvPr/>
        </p:nvSpPr>
        <p:spPr>
          <a:xfrm>
            <a:off x="1691680" y="332656"/>
            <a:ext cx="5904656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1400" i="1" u="sng" noProof="0" dirty="0" smtClean="0">
              <a:latin typeface="Arial" pitchFamily="34" charset="0"/>
              <a:cs typeface="Arial" pitchFamily="34" charset="0"/>
            </a:endParaRP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1400" i="1" u="sng" dirty="0" smtClean="0">
              <a:latin typeface="Arial" pitchFamily="34" charset="0"/>
              <a:cs typeface="Arial" pitchFamily="34" charset="0"/>
            </a:endParaRP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400" i="1" u="sng" noProof="0" dirty="0" smtClean="0">
                <a:latin typeface="Arial" pitchFamily="34" charset="0"/>
                <a:cs typeface="Arial" pitchFamily="34" charset="0"/>
              </a:rPr>
              <a:t>Игра «Неделька</a:t>
            </a:r>
            <a:r>
              <a:rPr lang="en-US" sz="1400" i="1" u="sng" noProof="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1400" i="1" u="sng" noProof="0" dirty="0" smtClean="0">
                <a:latin typeface="Arial" pitchFamily="34" charset="0"/>
                <a:cs typeface="Arial" pitchFamily="34" charset="0"/>
              </a:rPr>
              <a:t> стройся!»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400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Цель: упражнять в названии последовательности дней недели.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1400" noProof="0" dirty="0" smtClean="0">
                <a:latin typeface="Arial" pitchFamily="34" charset="0"/>
                <a:cs typeface="Arial" pitchFamily="34" charset="0"/>
              </a:rPr>
              <a:t>Давай с тобой возьмем мяч и поиграем в игру. Я тебе буду 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б</a:t>
            </a:r>
            <a:r>
              <a:rPr lang="ru-RU" sz="1400" noProof="0" dirty="0" err="1" smtClean="0">
                <a:latin typeface="Arial" pitchFamily="34" charset="0"/>
                <a:cs typeface="Arial" pitchFamily="34" charset="0"/>
              </a:rPr>
              <a:t>росать</a:t>
            </a:r>
            <a:r>
              <a:rPr lang="ru-RU" sz="1400" noProof="0" dirty="0" smtClean="0">
                <a:latin typeface="Arial" pitchFamily="34" charset="0"/>
                <a:cs typeface="Arial" pitchFamily="34" charset="0"/>
              </a:rPr>
              <a:t> мяч</a:t>
            </a:r>
            <a:r>
              <a:rPr lang="en-US" sz="1400" noProof="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1400" noProof="0" dirty="0" smtClean="0">
                <a:latin typeface="Arial" pitchFamily="34" charset="0"/>
                <a:cs typeface="Arial" pitchFamily="34" charset="0"/>
              </a:rPr>
              <a:t> задавая вопрос</a:t>
            </a:r>
            <a:r>
              <a:rPr lang="en-US" sz="1400" noProof="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1400" noProof="0" dirty="0" smtClean="0">
                <a:latin typeface="Arial" pitchFamily="34" charset="0"/>
                <a:cs typeface="Arial" pitchFamily="34" charset="0"/>
              </a:rPr>
              <a:t> а возвращая мне</a:t>
            </a:r>
            <a:r>
              <a:rPr lang="en-US" sz="1400" noProof="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140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будешь отвечать на 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него. 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Дни недели друг за другом шагают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друг друга не обгоняют.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40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Какой</a:t>
            </a:r>
            <a:r>
              <a:rPr kumimoji="0" lang="ru-RU" sz="1400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день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недели сегодня?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40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Ребенок</a:t>
            </a:r>
            <a:r>
              <a:rPr kumimoji="0" lang="en-US" sz="140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</a:t>
            </a:r>
            <a:r>
              <a:rPr kumimoji="0" lang="ru-RU" sz="140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поймавши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й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мяч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отвечает: «</a:t>
            </a:r>
            <a:r>
              <a:rPr lang="ru-RU" sz="1400" i="1" dirty="0" smtClean="0">
                <a:latin typeface="Arial" pitchFamily="34" charset="0"/>
                <a:cs typeface="Arial" pitchFamily="34" charset="0"/>
              </a:rPr>
              <a:t>Вторник!».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40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Какой</a:t>
            </a:r>
            <a:r>
              <a:rPr kumimoji="0" lang="ru-RU" sz="1400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день недели был вчера? (</a:t>
            </a:r>
            <a:r>
              <a:rPr kumimoji="0" lang="ru-RU" sz="1400" i="1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понедельник) 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1400" noProof="0" dirty="0" smtClean="0">
                <a:latin typeface="Arial" pitchFamily="34" charset="0"/>
                <a:cs typeface="Arial" pitchFamily="34" charset="0"/>
              </a:rPr>
              <a:t>Какой день недели будет завтра? (</a:t>
            </a:r>
            <a:r>
              <a:rPr lang="ru-RU" sz="1400" i="1" noProof="0" dirty="0" smtClean="0">
                <a:latin typeface="Arial" pitchFamily="34" charset="0"/>
                <a:cs typeface="Arial" pitchFamily="34" charset="0"/>
              </a:rPr>
              <a:t>среда) 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400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Между</a:t>
            </a:r>
            <a:r>
              <a:rPr kumimoji="0" lang="ru-RU" sz="1400" strike="noStrike" kern="1200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средой и пятницей? (</a:t>
            </a:r>
            <a:r>
              <a:rPr kumimoji="0" lang="ru-RU" sz="1400" i="1" strike="noStrike" kern="1200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четверг) 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1400" baseline="0" noProof="0" dirty="0" smtClean="0">
                <a:latin typeface="Arial" pitchFamily="34" charset="0"/>
                <a:cs typeface="Arial" pitchFamily="34" charset="0"/>
              </a:rPr>
              <a:t>После</a:t>
            </a:r>
            <a:r>
              <a:rPr lang="ru-RU" sz="1400" noProof="0" dirty="0" smtClean="0">
                <a:latin typeface="Arial" pitchFamily="34" charset="0"/>
                <a:cs typeface="Arial" pitchFamily="34" charset="0"/>
              </a:rPr>
              <a:t> четверга? (</a:t>
            </a:r>
            <a:r>
              <a:rPr lang="ru-RU" sz="1400" i="1" noProof="0" dirty="0" smtClean="0">
                <a:latin typeface="Arial" pitchFamily="34" charset="0"/>
                <a:cs typeface="Arial" pitchFamily="34" charset="0"/>
              </a:rPr>
              <a:t>пятница)</a:t>
            </a:r>
            <a:r>
              <a:rPr lang="ru-RU" sz="1400" i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Какой день недели идёт перед воскресеньем? (</a:t>
            </a:r>
            <a:r>
              <a:rPr lang="ru-RU" sz="1400" i="1" dirty="0" smtClean="0">
                <a:latin typeface="Arial" pitchFamily="34" charset="0"/>
                <a:cs typeface="Arial" pitchFamily="34" charset="0"/>
              </a:rPr>
              <a:t>суббота) 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После субботы? (</a:t>
            </a:r>
            <a:r>
              <a:rPr lang="ru-RU" sz="1400" i="1" dirty="0" smtClean="0">
                <a:latin typeface="Arial" pitchFamily="34" charset="0"/>
                <a:cs typeface="Arial" pitchFamily="34" charset="0"/>
              </a:rPr>
              <a:t>воскресенье)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40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М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ы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с тобой молодцы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дни недели вспомнили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правильно назвали.</a:t>
            </a:r>
            <a:endParaRPr kumimoji="0" lang="ru-RU" sz="1400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02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0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6512" y="-27384"/>
            <a:ext cx="9180512" cy="6885384"/>
          </a:xfrm>
          <a:prstGeom prst="rect">
            <a:avLst/>
          </a:prstGeom>
        </p:spPr>
      </p:pic>
      <p:sp>
        <p:nvSpPr>
          <p:cNvPr id="6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1691680" y="548680"/>
            <a:ext cx="6400800" cy="5256584"/>
          </a:xfrm>
        </p:spPr>
        <p:txBody>
          <a:bodyPr>
            <a:noAutofit/>
          </a:bodyPr>
          <a:lstStyle/>
          <a:p>
            <a:pPr algn="l"/>
            <a:r>
              <a:rPr lang="ru-RU" sz="1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Сравниваем предметы по величине</a:t>
            </a:r>
          </a:p>
          <a:p>
            <a:pPr algn="l"/>
            <a:endParaRPr lang="ru-RU" sz="15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ru-RU" sz="1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Читая сказку </a:t>
            </a:r>
            <a:r>
              <a:rPr lang="ru-RU" sz="1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«Репку»</a:t>
            </a:r>
            <a:r>
              <a:rPr lang="en-US" sz="1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1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можно задать вопросы по сказке: </a:t>
            </a:r>
          </a:p>
          <a:p>
            <a:pPr algn="l"/>
            <a:r>
              <a:rPr lang="ru-RU" sz="1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«Посмотри</a:t>
            </a:r>
            <a:r>
              <a:rPr lang="en-US" sz="1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1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какая большая выросла репка!».</a:t>
            </a:r>
          </a:p>
          <a:p>
            <a:pPr marL="285750" indent="-285750" algn="l"/>
            <a:r>
              <a:rPr lang="ru-RU" sz="1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Покажи руками, какая она большая .</a:t>
            </a:r>
          </a:p>
          <a:p>
            <a:pPr marL="285750" indent="-285750" algn="l"/>
            <a:r>
              <a:rPr lang="ru-RU" sz="1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-  Кто тянул  репку первым? Кто стоит перед кошкой?</a:t>
            </a:r>
          </a:p>
          <a:p>
            <a:pPr algn="l"/>
            <a:r>
              <a:rPr lang="ru-RU" sz="1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  А кто за бабкой? Кто самый большой на этой картине?</a:t>
            </a:r>
          </a:p>
          <a:p>
            <a:pPr algn="l"/>
            <a:r>
              <a:rPr lang="ru-RU" sz="1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  А собачка больше или меньше мышки?</a:t>
            </a:r>
          </a:p>
          <a:p>
            <a:pPr algn="l"/>
            <a:r>
              <a:rPr lang="ru-RU" sz="1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  А кто самый маленький?</a:t>
            </a:r>
            <a:endParaRPr lang="en-US" sz="15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ru-RU" sz="1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Покажи</a:t>
            </a:r>
            <a:r>
              <a:rPr lang="en-US" sz="1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1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какая мышка.</a:t>
            </a:r>
          </a:p>
          <a:p>
            <a:pPr algn="l"/>
            <a:r>
              <a:rPr lang="ru-RU" sz="1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Сказка особенно хороша для</a:t>
            </a:r>
          </a:p>
          <a:p>
            <a:pPr algn="l"/>
            <a:r>
              <a:rPr lang="ru-RU" sz="1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освоения порядкового счета.</a:t>
            </a:r>
          </a:p>
          <a:p>
            <a:pPr algn="l"/>
            <a:endParaRPr lang="ru-RU" sz="15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ru-RU" sz="15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https://s5o.ru/storage/simple/ru/ugc/cb/35/41/14/ruu42c210618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7" y="3933056"/>
            <a:ext cx="5976663" cy="23141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902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0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80512" cy="6858000"/>
          </a:xfrm>
          <a:prstGeom prst="rect">
            <a:avLst/>
          </a:prstGeom>
        </p:spPr>
      </p:pic>
      <p:sp>
        <p:nvSpPr>
          <p:cNvPr id="6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1691680" y="908720"/>
            <a:ext cx="6400800" cy="4442048"/>
          </a:xfrm>
        </p:spPr>
        <p:txBody>
          <a:bodyPr>
            <a:normAutofit/>
          </a:bodyPr>
          <a:lstStyle/>
          <a:p>
            <a:pPr algn="l"/>
            <a:r>
              <a:rPr lang="ru-RU" sz="15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                    </a:t>
            </a:r>
            <a:r>
              <a:rPr lang="ru-RU" sz="1500" i="1" u="sng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Широкий - узкий</a:t>
            </a:r>
          </a:p>
          <a:p>
            <a:pPr algn="l"/>
            <a:endParaRPr lang="ru-RU" sz="15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ru-RU" sz="1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Гуляя по дорожкам с ребенком</a:t>
            </a:r>
            <a:r>
              <a:rPr lang="en-US" sz="1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1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можно говорить об их ширине.</a:t>
            </a:r>
          </a:p>
          <a:p>
            <a:pPr marL="285750" indent="-285750" algn="l">
              <a:buFontTx/>
              <a:buChar char="-"/>
            </a:pPr>
            <a:r>
              <a:rPr lang="ru-RU" sz="1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Давай рассмотрим дорожки. Какая из них широкая? </a:t>
            </a:r>
          </a:p>
          <a:p>
            <a:pPr marL="285750" indent="-285750" algn="l">
              <a:buFontTx/>
              <a:buChar char="-"/>
            </a:pPr>
            <a:r>
              <a:rPr lang="ru-RU" sz="1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 какой дорожке удобно идти рядом и при этом не мешать встречным людям? (по широкой)</a:t>
            </a:r>
          </a:p>
          <a:p>
            <a:pPr marL="285750" indent="-285750" algn="l">
              <a:buFontTx/>
              <a:buChar char="-"/>
            </a:pPr>
            <a:r>
              <a:rPr lang="ru-RU" sz="1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 по узкой лучше идти один за другим или вдвоем? (один за другим)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5" t="36653" r="6105" b="6006"/>
          <a:stretch/>
        </p:blipFill>
        <p:spPr bwMode="auto">
          <a:xfrm>
            <a:off x="2444151" y="3284984"/>
            <a:ext cx="4514291" cy="21602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03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0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80512" cy="6858000"/>
          </a:xfrm>
          <a:prstGeom prst="rect">
            <a:avLst/>
          </a:prstGeom>
        </p:spPr>
      </p:pic>
      <p:sp>
        <p:nvSpPr>
          <p:cNvPr id="6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1763688" y="332656"/>
            <a:ext cx="6336704" cy="4968552"/>
          </a:xfrm>
        </p:spPr>
        <p:txBody>
          <a:bodyPr>
            <a:normAutofit/>
          </a:bodyPr>
          <a:lstStyle/>
          <a:p>
            <a:pPr algn="l"/>
            <a:r>
              <a:rPr lang="ru-RU" sz="1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                    </a:t>
            </a:r>
            <a:r>
              <a:rPr lang="ru-RU" sz="15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Тонкий- толстый</a:t>
            </a:r>
          </a:p>
          <a:p>
            <a:pPr algn="l"/>
            <a:endParaRPr lang="ru-RU" sz="15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ru-RU" sz="1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Гуляя в  парке, спросите у ребенка: « Какие деревья и кустарники  встретились  нам на пути? ( клен, ива, береза, осина ,сирень и т.д.) </a:t>
            </a:r>
          </a:p>
          <a:p>
            <a:pPr algn="l"/>
            <a:r>
              <a:rPr lang="ru-RU" sz="1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Поиграйте в игру «</a:t>
            </a:r>
            <a:r>
              <a:rPr lang="ru-RU" sz="1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Раз, два, три- дерево  найди и попробуй обними» </a:t>
            </a:r>
            <a:r>
              <a:rPr lang="ru-RU" sz="1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Взрослый описывает дерево, например: красивый, с большими резными листьями- </a:t>
            </a:r>
            <a:r>
              <a:rPr lang="ru-RU" sz="15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клен, </a:t>
            </a:r>
            <a:r>
              <a:rPr lang="ru-RU" sz="1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ствол прямой, толстый с буровато- серой корой</a:t>
            </a:r>
            <a:r>
              <a:rPr lang="ru-RU" sz="15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– тополь. </a:t>
            </a:r>
            <a:r>
              <a:rPr lang="ru-RU" sz="1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Ребенок выискивает названное дерево и найдя, подбегает к нему, обхватив руками. Если обхватили ствол дерева руками, значит оно тонкое, не можете обхватить его руками- значит толстое. Также можно спросить какие деревья низкие, а какие самые высокие?</a:t>
            </a:r>
          </a:p>
          <a:p>
            <a:pPr algn="l"/>
            <a:endParaRPr lang="en-US" sz="15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E:\дерево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7" y="3284984"/>
            <a:ext cx="2880319" cy="2664296"/>
          </a:xfrm>
          <a:prstGeom prst="rect">
            <a:avLst/>
          </a:prstGeom>
          <a:noFill/>
        </p:spPr>
      </p:pic>
      <p:pic>
        <p:nvPicPr>
          <p:cNvPr id="2052" name="Picture 4" descr="E:\дерево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3429000"/>
            <a:ext cx="3024336" cy="25202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003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0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Заголовок 9"/>
          <p:cNvSpPr>
            <a:spLocks noGrp="1"/>
          </p:cNvSpPr>
          <p:nvPr>
            <p:ph type="ctrTitle"/>
          </p:nvPr>
        </p:nvSpPr>
        <p:spPr>
          <a:xfrm>
            <a:off x="1403648" y="620688"/>
            <a:ext cx="6048672" cy="2376264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Так, в непосредственной обстановке, жертвуя небольшим количеством времени, вы можете приобщить ребенка ко многим математическим понятиям, способствовать их лучшему усвоению, поддерживая и развивая интерес к математике.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3995936" y="4149080"/>
            <a:ext cx="1800200" cy="1489720"/>
          </a:xfrm>
        </p:spPr>
        <p:txBody>
          <a:bodyPr>
            <a:normAutofit/>
          </a:bodyPr>
          <a:lstStyle/>
          <a:p>
            <a:endParaRPr lang="ru-RU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d1344785ea0fd8958aa4b8b4d6131f5c.jpg"/>
          <p:cNvPicPr>
            <a:picLocks noChangeAspect="1"/>
          </p:cNvPicPr>
          <p:nvPr/>
        </p:nvPicPr>
        <p:blipFill>
          <a:blip r:embed="rId3" cstate="print"/>
          <a:srcRect l="17713" r="6688"/>
          <a:stretch>
            <a:fillRect/>
          </a:stretch>
        </p:blipFill>
        <p:spPr>
          <a:xfrm>
            <a:off x="2339752" y="2996952"/>
            <a:ext cx="4176464" cy="29694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0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179512" y="548680"/>
            <a:ext cx="7813376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2" fontAlgn="base">
              <a:spcBef>
                <a:spcPct val="0"/>
              </a:spcBef>
              <a:spcAft>
                <a:spcPct val="0"/>
              </a:spcAft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2"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0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2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Цель: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привлечь интерес родителей к занимательному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материалу,</a:t>
            </a:r>
          </a:p>
          <a:p>
            <a:pPr lvl="2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помочь осознать значимость его применения в условиях семьи.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2" algn="ctr" fontAlgn="base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2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Неоценимую помощь в овладении ребенком — дошкольником элементарных математических представлений уже с 3 лет могут оказать родители. И только совместная работа детского сада и семьи может обеспечить успехи ребенка в усвоении данного раздела программы дошкольного образовательного учреждения.</a:t>
            </a:r>
          </a:p>
          <a:p>
            <a:pPr lvl="2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2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Домашняя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обстановка способствует раскрепощению ребенка и он усваивает учебный материал в индивидуальном для себя темпе</a:t>
            </a:r>
            <a:r>
              <a:rPr kumimoji="0" lang="en-US" sz="16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закрепляет знания</a:t>
            </a:r>
            <a:r>
              <a:rPr kumimoji="0" lang="en-US" sz="16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полученные в детском саду. Родители в свою очередь узнают многое о своем ребенке.</a:t>
            </a:r>
          </a:p>
          <a:p>
            <a:pPr lvl="2" algn="ctr" fontAlgn="base">
              <a:spcBef>
                <a:spcPct val="0"/>
              </a:spcBef>
              <a:spcAft>
                <a:spcPct val="0"/>
              </a:spcAft>
            </a:pPr>
            <a:endParaRPr lang="ru-RU" sz="1600" baseline="0" dirty="0">
              <a:solidFill>
                <a:srgbClr val="0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2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Поэтому можно порекомендовать некоторые математические игры и упражнения для проведения их в кругу семьи.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2" fontAlgn="base">
              <a:spcBef>
                <a:spcPct val="0"/>
              </a:spcBef>
              <a:spcAft>
                <a:spcPct val="0"/>
              </a:spcAft>
            </a:pPr>
            <a:endParaRPr lang="ru-RU" sz="1600" dirty="0">
              <a:solidFill>
                <a:srgbClr val="333333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2" fontAlgn="base">
              <a:spcBef>
                <a:spcPct val="0"/>
              </a:spcBef>
              <a:spcAft>
                <a:spcPct val="0"/>
              </a:spcAft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0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259632" y="-95907"/>
            <a:ext cx="6624736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40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40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40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sz="1400" dirty="0" smtClean="0">
              <a:solidFill>
                <a:srgbClr val="333333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Когда у вас дома будет праздник и нужно</a:t>
            </a:r>
            <a:r>
              <a:rPr kumimoji="0" lang="ru-RU" sz="1400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будет позвать гостей — попросите своего сына или дочку помочь в организации праздника. Нужно посчитать</a:t>
            </a:r>
            <a:r>
              <a:rPr kumimoji="0" lang="en-US" sz="1400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r>
              <a:rPr kumimoji="0" lang="ru-RU" sz="1400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сколько гостей придет</a:t>
            </a:r>
            <a:r>
              <a:rPr kumimoji="0" lang="en-US" sz="1400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r>
              <a:rPr kumimoji="0" lang="ru-RU" sz="1400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столовые приборы: ложки</a:t>
            </a:r>
            <a:r>
              <a:rPr kumimoji="0" lang="en-US" sz="1400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r>
              <a:rPr kumimoji="0" lang="ru-RU" sz="1400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вилки</a:t>
            </a:r>
            <a:r>
              <a:rPr kumimoji="0" lang="en-US" sz="1400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r>
              <a:rPr kumimoji="0" lang="ru-RU" sz="1400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ножи</a:t>
            </a:r>
            <a:r>
              <a:rPr kumimoji="0" lang="en-US" sz="1400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r>
              <a:rPr kumimoji="0" lang="ru-RU" sz="1400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посуду</a:t>
            </a:r>
            <a:r>
              <a:rPr kumimoji="0" lang="en-US" sz="1400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r>
              <a:rPr kumimoji="0" lang="ru-RU" sz="1400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сколько стульев.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sz="1400" dirty="0" smtClean="0">
              <a:solidFill>
                <a:srgbClr val="333333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lang="ru-RU" sz="1400" dirty="0" smtClean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Поставьте тарелки и спросите, если будет 8 гостей, сколько нужно поставить кружек, разложить ложек, вилок и ножей? Что можно сказать о количестве приборов?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lang="ru-RU" sz="1400" dirty="0" smtClean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Посчитай, сколько стульев стоит за столом, хватит ли гостям? Сколько нужно доставить?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lang="ru-RU" sz="1400" dirty="0" smtClean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Поставили на стол фрукты: яблоки и  груши</a:t>
            </a:r>
            <a:r>
              <a:rPr lang="en-US" sz="1400" dirty="0" smtClean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1400" dirty="0" smtClean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Спросите, чего больше и на сколько?</a:t>
            </a:r>
            <a:endParaRPr kumimoji="0" lang="ru-RU" sz="1400" i="0" u="none" strike="noStrike" cap="none" normalizeH="0" dirty="0" smtClean="0">
              <a:ln>
                <a:noFill/>
              </a:ln>
              <a:solidFill>
                <a:srgbClr val="333333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E:\krasivaya-prostaya-servirovka-stola-k-uzhinu-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3429000"/>
            <a:ext cx="5544616" cy="2520280"/>
          </a:xfrm>
          <a:prstGeom prst="rect">
            <a:avLst/>
          </a:prstGeom>
          <a:noFill/>
        </p:spPr>
      </p:pic>
      <p:pic>
        <p:nvPicPr>
          <p:cNvPr id="2" name="Picture 2" descr="E:\yabloki-i-grushi-transformed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1960" y="3789040"/>
            <a:ext cx="907301" cy="6390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51969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0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043608" y="1023328"/>
            <a:ext cx="6624736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Кухня – прекрасное место для изучения математики!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Когда ваши дети хотят повозиться на кухне, не гоните их оттуда, а лучше попробуйте направить их энергию в нужное русло.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sz="1400" dirty="0">
              <a:solidFill>
                <a:srgbClr val="333333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Например</a:t>
            </a:r>
            <a:r>
              <a:rPr lang="en-US" sz="1400" dirty="0" smtClean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1400" dirty="0" smtClean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 мама хлопочет на кухне и предлагает ребенку приготовить салат.</a:t>
            </a:r>
          </a:p>
          <a:p>
            <a:pPr marL="285750" marR="0" lvl="0" indent="-2857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457200" algn="l"/>
              </a:tabLst>
            </a:pP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Возьми из холодильника 3 огурца и 2 помидора.</a:t>
            </a:r>
            <a:endParaRPr lang="ru-RU" sz="1400" dirty="0">
              <a:latin typeface="Arial" pitchFamily="34" charset="0"/>
              <a:cs typeface="Arial" pitchFamily="34" charset="0"/>
            </a:endParaRPr>
          </a:p>
          <a:p>
            <a:pPr marL="285750" marR="0" lvl="0" indent="-2857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457200" algn="l"/>
              </a:tabLst>
            </a:pPr>
            <a:r>
              <a:rPr lang="ru-RU" sz="1400" dirty="0" smtClean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Сколько всего овощей ты взял из холодильника?</a:t>
            </a:r>
          </a:p>
          <a:p>
            <a:pPr marL="285750" marR="0" lvl="0" indent="-2857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457200" algn="l"/>
              </a:tabLst>
            </a:pP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Посмотри и посчитай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, 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сколько помидоров там осталось?</a:t>
            </a:r>
          </a:p>
          <a:p>
            <a:pPr marL="285750" marR="0" lvl="0" indent="-2857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457200" algn="l"/>
              </a:tabLst>
            </a:pPr>
            <a:r>
              <a:rPr lang="ru-RU" sz="1400" dirty="0" smtClean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Чего больше на столе</a:t>
            </a:r>
            <a:r>
              <a:rPr lang="en-US" sz="1400" dirty="0" smtClean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1400" dirty="0" smtClean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 огурцов или помидоров?</a:t>
            </a:r>
          </a:p>
          <a:p>
            <a:pPr marL="285750" marR="0" lvl="0" indent="-2857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457200" algn="l"/>
              </a:tabLst>
            </a:pP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Сделай так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,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 чтобы их стало поровну.</a:t>
            </a:r>
          </a:p>
          <a:p>
            <a:pPr marL="285750" marR="0" lvl="0" indent="-2857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457200" algn="l"/>
              </a:tabLst>
            </a:pPr>
            <a:r>
              <a:rPr lang="ru-RU" sz="1400" dirty="0" smtClean="0">
                <a:solidFill>
                  <a:srgbClr val="333333"/>
                </a:solidFill>
                <a:latin typeface="Arial" pitchFamily="34" charset="0"/>
                <a:cs typeface="Arial" pitchFamily="34" charset="0"/>
              </a:rPr>
              <a:t>Сколько всего овощей мы приготовили для салата?</a:t>
            </a:r>
            <a:endParaRPr kumimoji="0" lang="ru-RU" sz="1400" b="0" i="0" u="none" strike="noStrike" cap="none" normalizeH="0" dirty="0" smtClean="0">
              <a:ln>
                <a:noFill/>
              </a:ln>
              <a:solidFill>
                <a:srgbClr val="333333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E:\з огурца и 2 помидора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997" y="3573766"/>
            <a:ext cx="2569957" cy="144249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овощи в холодильнике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573766"/>
            <a:ext cx="2179869" cy="145324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:\3 помид и 3 огурца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510353"/>
            <a:ext cx="2016224" cy="157483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0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80512" cy="6858000"/>
          </a:xfrm>
          <a:prstGeom prst="rect">
            <a:avLst/>
          </a:prstGeom>
        </p:spPr>
      </p:pic>
      <p:sp>
        <p:nvSpPr>
          <p:cNvPr id="6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1619672" y="692696"/>
            <a:ext cx="6400800" cy="4154016"/>
          </a:xfrm>
        </p:spPr>
        <p:txBody>
          <a:bodyPr>
            <a:normAutofit/>
          </a:bodyPr>
          <a:lstStyle/>
          <a:p>
            <a:pPr algn="l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Математическая игра «Что стоит у нас в квартире»</a:t>
            </a:r>
          </a:p>
          <a:p>
            <a:pPr algn="l"/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Цель игры: развивать умение ориентироваться в пространстве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логическое мышление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творческое воображение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самоконтроль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развитие зрительного внимания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наблюдательности и связной речи.</a:t>
            </a:r>
          </a:p>
          <a:p>
            <a:pPr algn="l"/>
            <a:endParaRPr lang="ru-RU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Давай рассмотрим, какая мебель находится в твоей комнате. Теперь назови предметы мебели, похожие на разные геометрические фигуры, например: </a:t>
            </a:r>
          </a:p>
          <a:p>
            <a:pPr algn="l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найди, что похоже на квадрат или все круглые предметы,</a:t>
            </a:r>
          </a:p>
          <a:p>
            <a:pPr algn="l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назови самые высокие и самые низкие предметы мебели в комнате.</a:t>
            </a:r>
          </a:p>
          <a:p>
            <a:pPr algn="l"/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Спрячьте игрушку и предложите ребенку ее найти. Вы даете ребенку инструкции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а он выполняет: 3 шага вправо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4 шага вперед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 шага влево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1 шаг назад и так далее. Заодно ребенок выучит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где лево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а где право.</a:t>
            </a:r>
          </a:p>
          <a:p>
            <a:pPr algn="l"/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Ребенок ищет, найдя, говорит, где она находилась, используя слова «на», «за», «между», «в».</a:t>
            </a:r>
            <a:endParaRPr lang="ru-RU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 Ура! Ты нашел игрушку. В такую игру можно играть в путешествии или по пути домой. 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653136"/>
            <a:ext cx="3143250" cy="1600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46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0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Заголовок 9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936103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Включайте математику в вашу ежедневную жизнь.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1371600" y="1484784"/>
            <a:ext cx="6400800" cy="4154016"/>
          </a:xfrm>
        </p:spPr>
        <p:txBody>
          <a:bodyPr>
            <a:normAutofit/>
          </a:bodyPr>
          <a:lstStyle/>
          <a:p>
            <a:pPr marL="285750" lvl="0" indent="-285750" algn="l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Мне нужна твоя помощь. Я перестирала все носки. Поможешь мне собрать их парами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раскладывая по цвету?</a:t>
            </a:r>
          </a:p>
          <a:p>
            <a:pPr marL="285750" lvl="0" indent="-285750" algn="l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Сколько носков в одной паре? (2)</a:t>
            </a:r>
          </a:p>
          <a:p>
            <a:pPr marL="285750" lvl="0" indent="-285750" algn="l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Найди носки из одной пары. Сколько пар получилось? (5)</a:t>
            </a:r>
          </a:p>
          <a:p>
            <a:pPr marL="285750" lvl="0" indent="-285750" algn="l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Сколько всего носков? (10)</a:t>
            </a:r>
          </a:p>
          <a:p>
            <a:pPr marL="285750" lvl="0" indent="-285750" algn="l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Какие цвета они имеют?</a:t>
            </a:r>
            <a:endParaRPr lang="ru-RU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E:\носки 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6" t="19222" r="1249" b="2196"/>
          <a:stretch/>
        </p:blipFill>
        <p:spPr bwMode="auto">
          <a:xfrm>
            <a:off x="2483768" y="3212976"/>
            <a:ext cx="4394714" cy="2664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0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1331640" y="1052736"/>
            <a:ext cx="6400800" cy="4154016"/>
          </a:xfrm>
        </p:spPr>
        <p:txBody>
          <a:bodyPr>
            <a:normAutofit/>
          </a:bodyPr>
          <a:lstStyle/>
          <a:p>
            <a:pPr algn="l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Для ребенка сказка – это его жизнь</a:t>
            </a:r>
          </a:p>
          <a:p>
            <a:pPr algn="l"/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Для 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того, чтобы материал был увлекательным для детей призвана помогать 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сказка. Тем 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более, что во многих случаях математическое начало находится на самой поверхности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l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Сказка 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«Теремок» 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поможет запомнить не только количественный и порядковый счет (первой пришла к теремку мышка, второй - лягушка и т.д.), но и основы арифметики. Малыш легко усвоит, как увеличивается количество, если каждый раз прибавлять по 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единичке (прибежала лягушка и стало их двое, прибежал зайка - стало их трое, лисичка – четверо, волчок- стало пятеро, медведь- стало шестеро. По иллюстрации можно посчитать жителей теремка. </a:t>
            </a:r>
            <a:endParaRPr lang="ru-RU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E:\сказка теремо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515534"/>
            <a:ext cx="2016225" cy="167791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зайчик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437398"/>
            <a:ext cx="1677258" cy="179569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E:\лисичка-сестричка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389739"/>
            <a:ext cx="1800200" cy="181645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E:\волчок 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5025470"/>
            <a:ext cx="1728192" cy="164389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E:\лягушка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7" y="3429000"/>
            <a:ext cx="1584176" cy="178633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E:\медведь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995651"/>
            <a:ext cx="1597810" cy="167370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057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0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1475656" y="1052736"/>
            <a:ext cx="6400800" cy="4154016"/>
          </a:xfrm>
        </p:spPr>
        <p:txBody>
          <a:bodyPr>
            <a:normAutofit/>
          </a:bodyPr>
          <a:lstStyle/>
          <a:p>
            <a:pPr algn="l"/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 вот сказка </a:t>
            </a: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«Три медведя» 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считается математической. И медведей можно посчитать, и о размере поговорить (большой, маленький, средний, кто больше, кто меньше, кто самый большой, кто самый маленький), и соотнести мишек с соответствующими стульями-тарелками.</a:t>
            </a:r>
          </a:p>
        </p:txBody>
      </p:sp>
      <p:pic>
        <p:nvPicPr>
          <p:cNvPr id="3074" name="Picture 2" descr="E:\консультация учим математику дома\картинка три медвед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483" y="2636912"/>
            <a:ext cx="4707781" cy="31953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433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0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1669082" y="836712"/>
            <a:ext cx="5904656" cy="4824536"/>
          </a:xfrm>
        </p:spPr>
        <p:txBody>
          <a:bodyPr>
            <a:noAutofit/>
          </a:bodyPr>
          <a:lstStyle/>
          <a:p>
            <a:pPr algn="l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Прогулка – отличное время</a:t>
            </a:r>
            <a:r>
              <a:rPr lang="en-US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чтобы познакомить ребенка с математикой в увлекательной форме.</a:t>
            </a:r>
          </a:p>
          <a:p>
            <a:pPr algn="l"/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Дети – большие почемучки. Много ответов на вопрос: «Почему?» таят в себе весенние прогулки. Например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увлекательная игра </a:t>
            </a:r>
          </a:p>
          <a:p>
            <a:pPr algn="l"/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            </a:t>
            </a:r>
            <a:r>
              <a:rPr lang="ru-RU" sz="1400" i="1" u="sng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«Встречные предметы».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1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Предметы бывают разные по форме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Убедимся в этом на примере луж.</a:t>
            </a:r>
          </a:p>
          <a:p>
            <a:pPr marL="285750" indent="-285750" algn="l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Давай рассмотрим лужи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которых много весной. Какие они по форме?</a:t>
            </a:r>
          </a:p>
          <a:p>
            <a:pPr marL="285750" indent="-285750" algn="l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Каких луж больше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круглых или овальных?</a:t>
            </a:r>
          </a:p>
          <a:p>
            <a:pPr marL="285750" indent="-285750" algn="l">
              <a:buFontTx/>
              <a:buChar char="-"/>
            </a:pPr>
            <a:endParaRPr lang="ru-RU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l">
              <a:buFontTx/>
              <a:buChar char="-"/>
            </a:pP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l">
              <a:buFontTx/>
              <a:buChar char="-"/>
            </a:pPr>
            <a:endParaRPr lang="ru-RU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ru-RU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/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Предметы бывают разные по размеру.</a:t>
            </a:r>
          </a:p>
          <a:p>
            <a:pPr marL="285750" indent="-285750" algn="l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Давай найдем большие и маленькие камешки и сравним их.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Предметы бывают разные по длине. На земле много сухих опавших веток.</a:t>
            </a:r>
          </a:p>
          <a:p>
            <a:pPr marL="285750" indent="-285750" algn="l">
              <a:buFontTx/>
              <a:buChar char="-"/>
            </a:pP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Давай соберем 5 длинных веток и 5 коротких. Сравним количество длинных и коротких веток.</a:t>
            </a:r>
          </a:p>
          <a:p>
            <a:pPr algn="l"/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(их поровну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столько же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одинаково.</a:t>
            </a:r>
            <a:endParaRPr lang="ru-RU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E:\лужи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212976"/>
            <a:ext cx="1801535" cy="13511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камушки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212977"/>
            <a:ext cx="1657519" cy="13681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:\веточки 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508" y="3212976"/>
            <a:ext cx="1861748" cy="13672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919</TotalTime>
  <Words>1207</Words>
  <Application>Microsoft Office PowerPoint</Application>
  <PresentationFormat>Экран (4:3)</PresentationFormat>
  <Paragraphs>142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Включайте математику в вашу ежедневную жизнь.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Так, в непосредственной обстановке, жертвуя небольшим количеством времени, вы можете приобщить ребенка ко многим математическим понятиям, способствовать их лучшему усвоению, поддерживая и развивая интерес к математике.</vt:lpstr>
    </vt:vector>
  </TitlesOfParts>
  <Company>office 2007 rus ent: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Windows User</cp:lastModifiedBy>
  <cp:revision>137</cp:revision>
  <dcterms:created xsi:type="dcterms:W3CDTF">2018-11-12T10:14:38Z</dcterms:created>
  <dcterms:modified xsi:type="dcterms:W3CDTF">2023-01-10T14:28:05Z</dcterms:modified>
</cp:coreProperties>
</file>