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0"/>
  </p:notesMasterIdLst>
  <p:handoutMasterIdLst>
    <p:handoutMasterId r:id="rId21"/>
  </p:handoutMasterIdLst>
  <p:sldIdLst>
    <p:sldId id="277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704" autoAdjust="0"/>
  </p:normalViewPr>
  <p:slideViewPr>
    <p:cSldViewPr>
      <p:cViewPr>
        <p:scale>
          <a:sx n="100" d="100"/>
          <a:sy n="100" d="100"/>
        </p:scale>
        <p:origin x="-1104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010A63A4-3572-4B27-B383-84D7D9E3D83F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E10D0F4D-A9BC-4899-8372-3ED277D83E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22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FE58EE69-A876-4E74-86C2-628494CDF3AA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FE16532C-7DFC-4EC2-AFA5-3731AA0E8A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1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13" name="Rectangle 12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0" y="857"/>
                <a:ext cx="8139683" cy="68571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" name="Rectangle 14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3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3150349" y="0"/>
                <a:ext cx="5993651" cy="52444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Rectangle 17"/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1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293206" y="1042127"/>
                <a:ext cx="8850794" cy="58158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" name="Rectangle 7"/>
            <p:cNvSpPr/>
            <p:nvPr/>
          </p:nvSpPr>
          <p:spPr>
            <a:xfrm>
              <a:off x="685800" y="0"/>
              <a:ext cx="8458200" cy="57150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40000"/>
                  </a:schemeClr>
                </a:gs>
                <a:gs pos="40000">
                  <a:schemeClr val="bg1">
                    <a:alpha val="4000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1890000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2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7" name="Straight Connector 16"/>
            <p:cNvCxnSpPr/>
            <p:nvPr/>
          </p:nvCxnSpPr>
          <p:spPr>
            <a:xfrm>
              <a:off x="685800" y="5713412"/>
              <a:ext cx="8458200" cy="1588"/>
            </a:xfrm>
            <a:prstGeom prst="line">
              <a:avLst/>
            </a:prstGeom>
            <a:ln w="6350" cap="rnd" cmpd="sng" algn="ctr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850" y="4648201"/>
            <a:ext cx="8134350" cy="1200152"/>
          </a:xfrm>
        </p:spPr>
        <p:txBody>
          <a:bodyPr anchor="b" anchorCtr="0">
            <a:normAutofit/>
          </a:bodyPr>
          <a:lstStyle>
            <a:lvl1pPr algn="l">
              <a:defRPr sz="720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820696"/>
            <a:ext cx="8077200" cy="914400"/>
          </a:xfrm>
        </p:spPr>
        <p:txBody>
          <a:bodyPr>
            <a:noAutofit/>
          </a:bodyPr>
          <a:lstStyle>
            <a:lvl1pPr marL="0" indent="0" algn="l">
              <a:spcAft>
                <a:spcPts val="0"/>
              </a:spcAft>
              <a:buNone/>
              <a:defRPr sz="1600" cap="none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Rectangle 7"/>
            <p:cNvPicPr>
              <a:picLocks noChangeAspect="1"/>
            </p:cNvPicPr>
            <p:nvPr/>
          </p:nvPicPr>
          <p:blipFill>
            <a:blip r:embed="rId2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3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4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62000"/>
            <a:ext cx="7772400" cy="1362075"/>
          </a:xfrm>
        </p:spPr>
        <p:txBody>
          <a:bodyPr anchor="b" anchorCtr="0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09800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1"/>
            <a:ext cx="3886200" cy="48307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95401"/>
            <a:ext cx="3886200" cy="48307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5400"/>
            <a:ext cx="3887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981201"/>
            <a:ext cx="3886200" cy="4144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295400"/>
            <a:ext cx="3886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981201"/>
            <a:ext cx="3886200" cy="4144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2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3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Rectangle 10"/>
            <p:cNvPicPr>
              <a:picLocks noChangeAspect="1"/>
            </p:cNvPicPr>
            <p:nvPr/>
          </p:nvPicPr>
          <p:blipFill>
            <a:blip r:embed="rId4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Rectangle 8"/>
            <p:cNvPicPr>
              <a:picLocks noChangeAspect="1"/>
            </p:cNvPicPr>
            <p:nvPr/>
          </p:nvPicPr>
          <p:blipFill>
            <a:blip r:embed="rId2">
              <a:duotone>
                <a:schemeClr val="accent2"/>
                <a:srgbClr val="FFFFFF"/>
              </a:duotone>
            </a:blip>
            <a:stretch>
              <a:fillRect/>
            </a:stretch>
          </p:blipFill>
          <p:spPr>
            <a:xfrm>
              <a:off x="0" y="857"/>
              <a:ext cx="8139683" cy="68571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Rectangle 9"/>
            <p:cNvPicPr>
              <a:picLocks noChangeAspect="1"/>
            </p:cNvPicPr>
            <p:nvPr/>
          </p:nvPicPr>
          <p:blipFill>
            <a:blip r:embed="rId3">
              <a:duotone>
                <a:schemeClr val="accent3"/>
                <a:srgbClr val="FFFFFF"/>
              </a:duotone>
            </a:blip>
            <a:stretch>
              <a:fillRect/>
            </a:stretch>
          </p:blipFill>
          <p:spPr>
            <a:xfrm>
              <a:off x="3150349" y="0"/>
              <a:ext cx="5993651" cy="52444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Rectangle 10"/>
            <p:cNvPicPr>
              <a:picLocks noChangeAspect="1"/>
            </p:cNvPicPr>
            <p:nvPr/>
          </p:nvPicPr>
          <p:blipFill>
            <a:blip r:embed="rId4">
              <a:duotone>
                <a:schemeClr val="accent1"/>
                <a:srgbClr val="FFFFFF"/>
              </a:duotone>
            </a:blip>
            <a:stretch>
              <a:fillRect/>
            </a:stretch>
          </p:blipFill>
          <p:spPr>
            <a:xfrm>
              <a:off x="293206" y="1042127"/>
              <a:ext cx="8850794" cy="58158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2852-A508-4967-A48D-48354254F1AE}" type="datetimeFigureOut">
              <a:rPr lang="en-US" smtClean="0"/>
              <a:pPr/>
              <a:t>12/25/2022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EAAFC-84C7-4BE1-BC5E-CE208EE20C2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67525"/>
            <a:chOff x="0" y="0"/>
            <a:chExt cx="9144000" cy="686752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7" name="Rectangle 6"/>
              <p:cNvPicPr>
                <a:picLocks noChangeAspect="1"/>
              </p:cNvPicPr>
              <p:nvPr/>
            </p:nvPicPr>
            <p:blipFill>
              <a:blip r:embed="rId11">
                <a:duotone>
                  <a:schemeClr val="accent2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0" y="857"/>
                <a:ext cx="8139683" cy="685714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" name="Rectangle 7"/>
              <p:cNvPicPr>
                <a:picLocks noChangeAspect="1"/>
              </p:cNvPicPr>
              <p:nvPr/>
            </p:nvPicPr>
            <p:blipFill>
              <a:blip r:embed="rId12">
                <a:duotone>
                  <a:schemeClr val="accent3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3150349" y="0"/>
                <a:ext cx="5993651" cy="52444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" name="Rectangle 8"/>
              <p:cNvPicPr>
                <a:picLocks noChangeAspect="1"/>
              </p:cNvPicPr>
              <p:nvPr/>
            </p:nvPicPr>
            <p:blipFill>
              <a:blip r:embed="rId13">
                <a:duotone>
                  <a:schemeClr val="accent1"/>
                  <a:srgbClr val="FFFFFF"/>
                </a:duotone>
              </a:blip>
              <a:stretch>
                <a:fillRect/>
              </a:stretch>
            </p:blipFill>
            <p:spPr>
              <a:xfrm>
                <a:off x="293206" y="1042127"/>
                <a:ext cx="8850794" cy="581587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Rectangle 11"/>
            <p:cNvSpPr/>
            <p:nvPr/>
          </p:nvSpPr>
          <p:spPr>
            <a:xfrm flipV="1">
              <a:off x="685800" y="1152525"/>
              <a:ext cx="8458200" cy="571500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alpha val="35000"/>
                  </a:schemeClr>
                </a:gs>
                <a:gs pos="40000">
                  <a:schemeClr val="bg1">
                    <a:alpha val="35000"/>
                  </a:schemeClr>
                </a:gs>
                <a:gs pos="21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25400" cap="rnd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85800" y="1152525"/>
              <a:ext cx="8458200" cy="1588"/>
            </a:xfrm>
            <a:prstGeom prst="line">
              <a:avLst/>
            </a:prstGeom>
            <a:ln w="6350" cap="rnd" cmpd="sng" algn="ctr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112838"/>
          </a:xfrm>
          <a:prstGeom prst="rect">
            <a:avLst/>
          </a:prstGeom>
        </p:spPr>
        <p:txBody>
          <a:bodyPr vert="horz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95401"/>
            <a:ext cx="8001000" cy="48307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0C22852-A508-4967-A48D-48354254F1AE}" type="datetimeFigureOut">
              <a:rPr lang="en-US" smtClean="0">
                <a:solidFill>
                  <a:schemeClr val="tx1"/>
                </a:solidFill>
              </a:rPr>
              <a:pPr/>
              <a:t>12/25/2022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85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B6EAAFC-84C7-4BE1-BC5E-CE208EE20C26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ts val="600"/>
        </a:spcBef>
        <a:spcAft>
          <a:spcPts val="60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ts val="600"/>
        </a:spcBef>
        <a:spcAft>
          <a:spcPts val="600"/>
        </a:spcAft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ts val="600"/>
        </a:spcBef>
        <a:spcAft>
          <a:spcPts val="600"/>
        </a:spcAft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607C87"/>
              </a:clrFrom>
              <a:clrTo>
                <a:srgbClr val="607C8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184" y="3501009"/>
            <a:ext cx="3836007" cy="3129210"/>
          </a:xfrm>
        </p:spPr>
      </p:pic>
      <p:pic>
        <p:nvPicPr>
          <p:cNvPr id="2" name="zvuk-shagov-po-luzha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116632"/>
            <a:ext cx="609600" cy="609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9112" y="1340768"/>
            <a:ext cx="7527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Что такое резина?</a:t>
            </a: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43897"/>
            <a:ext cx="1886322" cy="1886322"/>
          </a:xfrm>
          <a:prstGeom prst="rect">
            <a:avLst/>
          </a:prstGeom>
          <a:noFill/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56" y="1359792"/>
            <a:ext cx="2453986" cy="2573263"/>
          </a:xfrm>
          <a:prstGeom prst="rect">
            <a:avLst/>
          </a:prstGeom>
          <a:noFill/>
        </p:spPr>
      </p:pic>
      <p:pic>
        <p:nvPicPr>
          <p:cNvPr id="7" name="Объект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-99392"/>
            <a:ext cx="2734072" cy="303960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4312" y="5026323"/>
            <a:ext cx="329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err="1">
                <a:solidFill>
                  <a:srgbClr val="FF0000"/>
                </a:solidFill>
              </a:rPr>
              <a:t>Выполнили:Ткачёва.С.В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pPr lvl="0"/>
            <a:r>
              <a:rPr lang="ru-RU" b="1" dirty="0" err="1">
                <a:solidFill>
                  <a:srgbClr val="FF0000"/>
                </a:solidFill>
              </a:rPr>
              <a:t>Прутяну.С.А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359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№1. Цвет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67681"/>
            <a:ext cx="3886200" cy="38862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767681"/>
            <a:ext cx="3886200" cy="38862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Какого цвета бывают предметы из резины?</a:t>
            </a: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РАЗНОЦВЕТНЫЕ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6084168" y="2780928"/>
            <a:ext cx="90184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211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№2. ЗАПАХ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56" y="1007854"/>
            <a:ext cx="5261739" cy="551749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772817"/>
            <a:ext cx="3886200" cy="43533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Какой запах у предметов из резины?</a:t>
            </a:r>
          </a:p>
          <a:p>
            <a:pPr marL="0" indent="0">
              <a:buNone/>
            </a:pPr>
            <a:endParaRPr lang="ru-RU" dirty="0" smtClean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Особый запах – </a:t>
            </a:r>
          </a:p>
          <a:p>
            <a:pPr marL="0" indent="0" algn="ctr">
              <a:buNone/>
            </a:pPr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ЗАПАХ РЕЗИНЫ </a:t>
            </a:r>
          </a:p>
          <a:p>
            <a:pPr marL="0" indent="0" algn="ctr">
              <a:buNone/>
            </a:pPr>
            <a:r>
              <a:rPr lang="ru-RU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(иногда он очень слабо чувствуется).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6300192" y="2852936"/>
            <a:ext cx="844672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18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№3. Поверхность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844824"/>
            <a:ext cx="3886200" cy="34587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Какая поверхность у резиновых предметов?</a:t>
            </a:r>
          </a:p>
          <a:p>
            <a:pPr marL="0" indent="0">
              <a:buNone/>
            </a:pPr>
            <a:endParaRPr lang="ru-RU" dirty="0" smtClean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ru-RU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ru-RU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Гладкая, шершавая. </a:t>
            </a:r>
          </a:p>
          <a:p>
            <a:pPr marL="0" indent="0" algn="ctr">
              <a:buNone/>
            </a:pPr>
            <a:r>
              <a:rPr lang="ru-RU" b="1" dirty="0" smtClean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РАЗНАЯ ПОВЕРХНОСТЬ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6228184" y="2852936"/>
            <a:ext cx="844672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44824"/>
            <a:ext cx="3886200" cy="4320480"/>
          </a:xfrm>
        </p:spPr>
      </p:pic>
    </p:spTree>
    <p:extLst>
      <p:ext uri="{BB962C8B-B14F-4D97-AF65-F5344CB8AC3E}">
        <p14:creationId xmlns:p14="http://schemas.microsoft.com/office/powerpoint/2010/main" val="26411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№4. прочная и растягивается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Наполним шарик водой с помощью лейки.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Что происходит?</a:t>
            </a: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Резина не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рвется, потому что она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ПРОЧНАЯ И РАСТЯГИВАЕТСЯ. 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56176" y="2780928"/>
            <a:ext cx="84467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E6F5F8"/>
              </a:clrFrom>
              <a:clrTo>
                <a:srgbClr val="E6F5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84784"/>
            <a:ext cx="4125158" cy="4314232"/>
          </a:xfrm>
        </p:spPr>
      </p:pic>
    </p:spTree>
    <p:extLst>
      <p:ext uri="{BB962C8B-B14F-4D97-AF65-F5344CB8AC3E}">
        <p14:creationId xmlns:p14="http://schemas.microsoft.com/office/powerpoint/2010/main" val="305968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 5. Упругость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4176464" cy="496855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Сожмите салфетку в кулак. Откройте кулак. Что произошло с салфеткой? 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Салфетка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смялась.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Попробуйте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сжать резину в кулак. Откройте кулак. </a:t>
            </a:r>
            <a:endParaRPr lang="ru-RU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Резина распрямилась, потому что она упругая.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228184" y="4077072"/>
            <a:ext cx="844672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3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№6. Хорошо режется.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44824"/>
            <a:ext cx="4114800" cy="4536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700809"/>
            <a:ext cx="3886200" cy="35283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Давайте порежем кусочки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 резины. Что происходит? 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РЕЗИНА ХОРОШО РЕЖЕТСЯ.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6156176" y="2924944"/>
            <a:ext cx="84467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81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Опыт №7. Непромокаемая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Давайте оденем перчатку на руку и опустим ее в воду. Какая стала перчатка? 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А рука?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Рука не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промокла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потому что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РЕЗИНА НЕ ПРОМОКАЕМАЯ.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6156176" y="2852936"/>
            <a:ext cx="1060696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3908733" cy="5184576"/>
          </a:xfrm>
        </p:spPr>
      </p:pic>
    </p:spTree>
    <p:extLst>
      <p:ext uri="{BB962C8B-B14F-4D97-AF65-F5344CB8AC3E}">
        <p14:creationId xmlns:p14="http://schemas.microsoft.com/office/powerpoint/2010/main" val="13272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8001000" cy="105387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91" y="1295400"/>
            <a:ext cx="6441017" cy="5085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859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Дерево гевея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44824"/>
            <a:ext cx="3886200" cy="324036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Южной Америке растёт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резиновое дерево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, которое называется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Гевея.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Это высокое дерево высотой с пятиэтажный дом. </a:t>
            </a:r>
          </a:p>
        </p:txBody>
      </p:sp>
    </p:spTree>
    <p:extLst>
      <p:ext uri="{BB962C8B-B14F-4D97-AF65-F5344CB8AC3E}">
        <p14:creationId xmlns:p14="http://schemas.microsoft.com/office/powerpoint/2010/main" val="8021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Каучук – слезы дерева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стволе этого дерева бежит белый сок. Когда дерево достигает 10-12 лет, на его стволе делают надрез и сок стекает по стволу вниз.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  Этот сок называется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каучук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Само слово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«каучук»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было придумано индейцами. Что в переводе означает 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«слезы дерева»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  Каучук отвозят на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фабрику,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где из него делают различные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резиновые изделия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endParaRPr lang="ru-RU" dirty="0"/>
          </a:p>
        </p:txBody>
      </p:sp>
      <p:pic>
        <p:nvPicPr>
          <p:cNvPr id="5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92896"/>
            <a:ext cx="3886200" cy="2448272"/>
          </a:xfrm>
        </p:spPr>
      </p:pic>
    </p:spTree>
    <p:extLst>
      <p:ext uri="{BB962C8B-B14F-4D97-AF65-F5344CB8AC3E}">
        <p14:creationId xmlns:p14="http://schemas.microsoft.com/office/powerpoint/2010/main" val="5408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Сергей Васильевич Лебедев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Однако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в нашей стране такие деревья не растут, и приходилось покупать каучук в других странах.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Поэтому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русский ученый</a:t>
            </a:r>
            <a:r>
              <a:rPr lang="ru-RU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Сергей Васильевич Лебедев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изобрел способ получения искусственного каучука из спирта и нефти.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12" y="1295400"/>
            <a:ext cx="3588976" cy="4830763"/>
          </a:xfrm>
        </p:spPr>
      </p:pic>
    </p:spTree>
    <p:extLst>
      <p:ext uri="{BB962C8B-B14F-4D97-AF65-F5344CB8AC3E}">
        <p14:creationId xmlns:p14="http://schemas.microsoft.com/office/powerpoint/2010/main" val="4206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Воздушные шары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91C9E4"/>
              </a:clrFrom>
              <a:clrTo>
                <a:srgbClr val="91C9E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0" y="1295400"/>
            <a:ext cx="7729220" cy="4830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12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3238128" cy="11128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Резиновая обувь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3273227" cy="3273227"/>
          </a:xfrm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76872"/>
            <a:ext cx="3693762" cy="288404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004049" y="1268761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Резиновые  игрушки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3299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3166120" cy="111283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Шины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3419872" cy="3705275"/>
          </a:xfr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96" y="3429000"/>
            <a:ext cx="3823765" cy="287007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56176" y="2276872"/>
            <a:ext cx="23042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ШЛАНГ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127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2875"/>
            <a:ext cx="3526160" cy="11128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Резинка для одежды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0EEEF"/>
              </a:clrFrom>
              <a:clrTo>
                <a:srgbClr val="F0EE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08746"/>
            <a:ext cx="3608067" cy="2736304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917" y="1786464"/>
            <a:ext cx="3456384" cy="3090184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11960" y="1124745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Резинки для волос и плетения</a:t>
            </a:r>
            <a:endParaRPr lang="ru-RU" sz="40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3C1CA"/>
              </a:clrFrom>
              <a:clrTo>
                <a:srgbClr val="F3C1C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3226477"/>
            <a:ext cx="2673697" cy="267369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2555776" y="2872534"/>
            <a:ext cx="2520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Ластики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0889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лаборатория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28" y="1295400"/>
            <a:ext cx="7246144" cy="4830763"/>
          </a:xfrm>
        </p:spPr>
      </p:pic>
    </p:spTree>
    <p:extLst>
      <p:ext uri="{BB962C8B-B14F-4D97-AF65-F5344CB8AC3E}">
        <p14:creationId xmlns:p14="http://schemas.microsoft.com/office/powerpoint/2010/main" val="196601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i_fair_72dpi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21873A"/>
      </a:hlink>
      <a:folHlink>
        <a:srgbClr val="717E00"/>
      </a:folHlink>
    </a:clrScheme>
    <a:fontScheme name="Science Fair">
      <a:majorFont>
        <a:latin typeface="Tw Cen MT Condensed"/>
        <a:ea typeface=""/>
        <a:cs typeface=""/>
      </a:majorFont>
      <a:minorFont>
        <a:latin typeface="Tw Cen MT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66F8574-A75F-4890-8CAE-B90C14F9E6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проекта научной конференции</Template>
  <TotalTime>0</TotalTime>
  <Words>282</Words>
  <Application>Microsoft Office PowerPoint</Application>
  <PresentationFormat>Экран (4:3)</PresentationFormat>
  <Paragraphs>64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sci_fair_72dpi</vt:lpstr>
      <vt:lpstr>Презентация PowerPoint</vt:lpstr>
      <vt:lpstr>Дерево гевея</vt:lpstr>
      <vt:lpstr>Каучук – слезы дерева</vt:lpstr>
      <vt:lpstr>Сергей Васильевич Лебедев</vt:lpstr>
      <vt:lpstr>Воздушные шары</vt:lpstr>
      <vt:lpstr>Резиновая обувь</vt:lpstr>
      <vt:lpstr>Шины </vt:lpstr>
      <vt:lpstr>Резинка для одежды</vt:lpstr>
      <vt:lpstr>лаборатория</vt:lpstr>
      <vt:lpstr>Опыт №1. Цвет</vt:lpstr>
      <vt:lpstr>ОПЫТ №2. ЗАПАХ</vt:lpstr>
      <vt:lpstr>Опыт №3. Поверхность</vt:lpstr>
      <vt:lpstr>ОПЫТ №4. прочная и растягивается</vt:lpstr>
      <vt:lpstr>ОПЫТ № 5. Упругость</vt:lpstr>
      <vt:lpstr>Опыт №6. Хорошо режется.</vt:lpstr>
      <vt:lpstr>Опыт №7. Непромокаемая</vt:lpstr>
      <vt:lpstr>Спасибо за внимание!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2019-11-27T15:06:15Z</dcterms:created>
  <dcterms:modified xsi:type="dcterms:W3CDTF">2022-12-25T15:42:20Z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TC101659569990</vt:lpwstr>
  </property>
</Properties>
</file>