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58" r:id="rId5"/>
    <p:sldId id="259" r:id="rId6"/>
    <p:sldId id="262" r:id="rId7"/>
    <p:sldId id="263" r:id="rId8"/>
    <p:sldId id="26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5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3EAEEBF-A9F5-4DEC-827F-7FC93233FA47}" type="datetimeFigureOut">
              <a:rPr lang="ru-RU" smtClean="0"/>
              <a:t>10.06.2022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614436-6D46-485F-95DF-B359FB49137D}"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3EAEEBF-A9F5-4DEC-827F-7FC93233FA47}" type="datetimeFigureOut">
              <a:rPr lang="ru-RU" smtClean="0"/>
              <a:t>10.06.2022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3EAEEBF-A9F5-4DEC-827F-7FC93233FA47}" type="datetimeFigureOut">
              <a:rPr lang="ru-RU" smtClean="0"/>
              <a:t>10.06.2022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3EAEEBF-A9F5-4DEC-827F-7FC93233FA47}" type="datetimeFigureOut">
              <a:rPr lang="ru-RU" smtClean="0"/>
              <a:t>10.06.2022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614436-6D46-485F-95DF-B359FB49137D}"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3EAEEBF-A9F5-4DEC-827F-7FC93233FA47}" type="datetimeFigureOut">
              <a:rPr lang="ru-RU" smtClean="0"/>
              <a:t>10.06.2022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3EAEEBF-A9F5-4DEC-827F-7FC93233FA47}" type="datetimeFigureOut">
              <a:rPr lang="ru-RU" smtClean="0"/>
              <a:t>10.06.2022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614436-6D46-485F-95DF-B359FB49137D}"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3EAEEBF-A9F5-4DEC-827F-7FC93233FA47}" type="datetimeFigureOut">
              <a:rPr lang="ru-RU" smtClean="0"/>
              <a:t>10.06.2022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A614436-6D46-485F-95DF-B359FB49137D}"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3EAEEBF-A9F5-4DEC-827F-7FC93233FA47}" type="datetimeFigureOut">
              <a:rPr lang="ru-RU" smtClean="0"/>
              <a:t>10.06.2022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AEEBF-A9F5-4DEC-827F-7FC93233FA47}" type="datetimeFigureOut">
              <a:rPr lang="ru-RU" smtClean="0"/>
              <a:t>10.06.2022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3EAEEBF-A9F5-4DEC-827F-7FC93233FA47}" type="datetimeFigureOut">
              <a:rPr lang="ru-RU" smtClean="0"/>
              <a:t>10.06.2022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614436-6D46-485F-95DF-B359FB49137D}"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3EAEEBF-A9F5-4DEC-827F-7FC93233FA47}" type="datetimeFigureOut">
              <a:rPr lang="ru-RU" smtClean="0"/>
              <a:t>10.06.2022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A614436-6D46-485F-95DF-B359FB49137D}"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03EAEEBF-A9F5-4DEC-827F-7FC93233FA47}" type="datetimeFigureOut">
              <a:rPr lang="ru-RU" smtClean="0"/>
              <a:t>10.06.2022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A614436-6D46-485F-95DF-B359FB49137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580112" y="5052545"/>
            <a:ext cx="3456384" cy="1544807"/>
          </a:xfrm>
        </p:spPr>
        <p:txBody>
          <a:bodyPr/>
          <a:lstStyle/>
          <a:p>
            <a:r>
              <a:rPr lang="ru-RU" dirty="0" smtClean="0"/>
              <a:t>Подготовили: </a:t>
            </a:r>
            <a:r>
              <a:rPr lang="ru-RU" dirty="0" err="1" smtClean="0"/>
              <a:t>Прутяну</a:t>
            </a:r>
            <a:r>
              <a:rPr lang="ru-RU" dirty="0" smtClean="0"/>
              <a:t> С.А., Ткачева С.В.</a:t>
            </a:r>
          </a:p>
          <a:p>
            <a:r>
              <a:rPr lang="ru-RU" dirty="0" smtClean="0"/>
              <a:t>МБДОУ №13 «Сказка»</a:t>
            </a:r>
            <a:endParaRPr lang="ru-RU" dirty="0"/>
          </a:p>
        </p:txBody>
      </p:sp>
      <p:pic>
        <p:nvPicPr>
          <p:cNvPr id="8194" name="Picture 2" descr="C:\Users\123\Desktop\ФЛАГ\MMB_12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88640"/>
            <a:ext cx="6984776" cy="465469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51520" y="3861048"/>
            <a:ext cx="8568952" cy="1152128"/>
          </a:xfrm>
        </p:spPr>
        <p:txBody>
          <a:bodyPr/>
          <a:lstStyle/>
          <a:p>
            <a:pPr marL="182880" indent="0">
              <a:buNone/>
            </a:pPr>
            <a:r>
              <a:rPr lang="ru-RU" sz="4000" dirty="0"/>
              <a:t>«ОН ГОРДО РЕЕТ НАДО МНОЙ!»</a:t>
            </a:r>
            <a:br>
              <a:rPr lang="ru-RU" sz="4000" dirty="0"/>
            </a:br>
            <a:endParaRPr lang="ru-RU" sz="4000" dirty="0"/>
          </a:p>
        </p:txBody>
      </p:sp>
    </p:spTree>
    <p:extLst>
      <p:ext uri="{BB962C8B-B14F-4D97-AF65-F5344CB8AC3E}">
        <p14:creationId xmlns:p14="http://schemas.microsoft.com/office/powerpoint/2010/main" val="32780465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123\Desktop\ФЛАГ\b9fc86cc56793383b40239a3320104a8709a5af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6012160" cy="65587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Объект 2"/>
          <p:cNvSpPr>
            <a:spLocks noGrp="1"/>
          </p:cNvSpPr>
          <p:nvPr>
            <p:ph sz="quarter" idx="13"/>
          </p:nvPr>
        </p:nvSpPr>
        <p:spPr>
          <a:xfrm>
            <a:off x="6012160" y="404664"/>
            <a:ext cx="2987824" cy="5832648"/>
          </a:xfrm>
        </p:spPr>
        <p:txBody>
          <a:bodyPr>
            <a:normAutofit lnSpcReduction="10000"/>
          </a:bodyPr>
          <a:lstStyle/>
          <a:p>
            <a:pPr marL="45720" indent="0">
              <a:buNone/>
            </a:pPr>
            <a:r>
              <a:rPr lang="ru-RU" b="1" dirty="0">
                <a:latin typeface="Arial" panose="020B0604020202020204" pitchFamily="34" charset="0"/>
                <a:cs typeface="Arial" panose="020B0604020202020204" pitchFamily="34" charset="0"/>
              </a:rPr>
              <a:t>22 августа - День государственного флага</a:t>
            </a:r>
          </a:p>
          <a:p>
            <a:pPr marL="45720" indent="0">
              <a:buNone/>
            </a:pPr>
            <a:r>
              <a:rPr lang="ru-RU" dirty="0" smtClean="0">
                <a:latin typeface="Arial" panose="020B0604020202020204" pitchFamily="34" charset="0"/>
                <a:cs typeface="Arial" panose="020B0604020202020204" pitchFamily="34" charset="0"/>
              </a:rPr>
              <a:t>Каждая </a:t>
            </a:r>
            <a:r>
              <a:rPr lang="ru-RU" dirty="0">
                <a:latin typeface="Arial" panose="020B0604020202020204" pitchFamily="34" charset="0"/>
                <a:cs typeface="Arial" panose="020B0604020202020204" pitchFamily="34" charset="0"/>
              </a:rPr>
              <a:t>страна имеет такой знак, по которому её можно легко узнать. Это государственный флаг. У всех стран государственные флаги разные по </a:t>
            </a:r>
            <a:r>
              <a:rPr lang="ru-RU" dirty="0" smtClean="0">
                <a:latin typeface="Arial" panose="020B0604020202020204" pitchFamily="34" charset="0"/>
                <a:cs typeface="Arial" panose="020B0604020202020204" pitchFamily="34" charset="0"/>
              </a:rPr>
              <a:t>цвету</a:t>
            </a:r>
          </a:p>
          <a:p>
            <a:pPr marL="45720" indent="0">
              <a:buNone/>
            </a:pPr>
            <a:r>
              <a:rPr lang="ru-RU" dirty="0" smtClean="0">
                <a:latin typeface="Arial" panose="020B0604020202020204" pitchFamily="34" charset="0"/>
                <a:cs typeface="Arial" panose="020B0604020202020204" pitchFamily="34" charset="0"/>
              </a:rPr>
              <a:t>Государственный </a:t>
            </a:r>
            <a:r>
              <a:rPr lang="ru-RU" dirty="0">
                <a:latin typeface="Arial" panose="020B0604020202020204" pitchFamily="34" charset="0"/>
                <a:cs typeface="Arial" panose="020B0604020202020204" pitchFamily="34" charset="0"/>
              </a:rPr>
              <a:t>флаг нашей страны состоит из трёх цветов: белого, синего и красного</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2293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4149080"/>
            <a:ext cx="8784975" cy="2674660"/>
          </a:xfrm>
        </p:spPr>
        <p:txBody>
          <a:bodyPr/>
          <a:lstStyle/>
          <a:p>
            <a:pPr marL="0" indent="0" algn="l">
              <a:buNone/>
            </a:pPr>
            <a:r>
              <a:rPr lang="ru-RU" sz="2000" dirty="0">
                <a:solidFill>
                  <a:schemeClr val="tx1"/>
                </a:solidFill>
                <a:latin typeface="Arial" panose="020B0604020202020204" pitchFamily="34" charset="0"/>
                <a:cs typeface="Arial" panose="020B0604020202020204" pitchFamily="34" charset="0"/>
              </a:rPr>
              <a:t>Флаг символизирует нашу Родину. Он развевается над зданием правительства, флаги вывешиваются во время праздников, поднимают во время побед. Действительно, на нашем государственном флаге три ярких полосы красная, синяя, белая. </a:t>
            </a:r>
            <a:r>
              <a:rPr lang="ru-RU" sz="2000" dirty="0" smtClean="0">
                <a:solidFill>
                  <a:schemeClr val="tx1"/>
                </a:solidFill>
                <a:latin typeface="Arial" panose="020B0604020202020204" pitchFamily="34" charset="0"/>
                <a:cs typeface="Arial" panose="020B0604020202020204" pitchFamily="34" charset="0"/>
              </a:rPr>
              <a:t/>
            </a:r>
            <a:br>
              <a:rPr lang="ru-RU" sz="2000" dirty="0" smtClean="0">
                <a:solidFill>
                  <a:schemeClr val="tx1"/>
                </a:solidFill>
                <a:latin typeface="Arial" panose="020B0604020202020204" pitchFamily="34" charset="0"/>
                <a:cs typeface="Arial" panose="020B0604020202020204" pitchFamily="34" charset="0"/>
              </a:rPr>
            </a:br>
            <a:r>
              <a:rPr lang="ru-RU" sz="2000" dirty="0" smtClean="0">
                <a:solidFill>
                  <a:schemeClr val="tx1"/>
                </a:solidFill>
                <a:latin typeface="Arial" panose="020B0604020202020204" pitchFamily="34" charset="0"/>
                <a:cs typeface="Arial" panose="020B0604020202020204" pitchFamily="34" charset="0"/>
              </a:rPr>
              <a:t>Каждая </a:t>
            </a:r>
            <a:r>
              <a:rPr lang="ru-RU" sz="2000" dirty="0">
                <a:solidFill>
                  <a:schemeClr val="tx1"/>
                </a:solidFill>
                <a:latin typeface="Arial" panose="020B0604020202020204" pitchFamily="34" charset="0"/>
                <a:cs typeface="Arial" panose="020B0604020202020204" pitchFamily="34" charset="0"/>
              </a:rPr>
              <a:t>полоса несет свой определенный смысл:</a:t>
            </a:r>
            <a:br>
              <a:rPr lang="ru-RU" sz="2000" dirty="0">
                <a:solidFill>
                  <a:schemeClr val="tx1"/>
                </a:solidFill>
                <a:latin typeface="Arial" panose="020B0604020202020204" pitchFamily="34" charset="0"/>
                <a:cs typeface="Arial" panose="020B0604020202020204" pitchFamily="34" charset="0"/>
              </a:rPr>
            </a:br>
            <a:r>
              <a:rPr lang="ru-RU" sz="2000" dirty="0" smtClean="0">
                <a:solidFill>
                  <a:schemeClr val="tx1"/>
                </a:solidFill>
                <a:latin typeface="Arial" panose="020B0604020202020204" pitchFamily="34" charset="0"/>
                <a:cs typeface="Arial" panose="020B0604020202020204" pitchFamily="34" charset="0"/>
              </a:rPr>
              <a:t>Красная  </a:t>
            </a:r>
            <a:r>
              <a:rPr lang="ru-RU" sz="2000" dirty="0">
                <a:solidFill>
                  <a:schemeClr val="tx1"/>
                </a:solidFill>
                <a:latin typeface="Arial" panose="020B0604020202020204" pitchFamily="34" charset="0"/>
                <a:cs typeface="Arial" panose="020B0604020202020204" pitchFamily="34" charset="0"/>
              </a:rPr>
              <a:t>- это сила, мощь и победы нашей страны;</a:t>
            </a:r>
            <a:br>
              <a:rPr lang="ru-RU" sz="2000" dirty="0">
                <a:solidFill>
                  <a:schemeClr val="tx1"/>
                </a:solidFill>
                <a:latin typeface="Arial" panose="020B0604020202020204" pitchFamily="34" charset="0"/>
                <a:cs typeface="Arial" panose="020B0604020202020204" pitchFamily="34" charset="0"/>
              </a:rPr>
            </a:br>
            <a:r>
              <a:rPr lang="ru-RU" sz="2000" dirty="0" smtClean="0">
                <a:solidFill>
                  <a:schemeClr val="tx1"/>
                </a:solidFill>
                <a:latin typeface="Arial" panose="020B0604020202020204" pitchFamily="34" charset="0"/>
                <a:cs typeface="Arial" panose="020B0604020202020204" pitchFamily="34" charset="0"/>
              </a:rPr>
              <a:t>Синяя </a:t>
            </a:r>
            <a:r>
              <a:rPr lang="ru-RU" sz="2000" dirty="0">
                <a:solidFill>
                  <a:schemeClr val="tx1"/>
                </a:solidFill>
                <a:latin typeface="Arial" panose="020B0604020202020204" pitchFamily="34" charset="0"/>
                <a:cs typeface="Arial" panose="020B0604020202020204" pitchFamily="34" charset="0"/>
              </a:rPr>
              <a:t>– это синева неба, верность Родине;</a:t>
            </a:r>
            <a:br>
              <a:rPr lang="ru-RU" sz="2000" dirty="0">
                <a:solidFill>
                  <a:schemeClr val="tx1"/>
                </a:solidFill>
                <a:latin typeface="Arial" panose="020B0604020202020204" pitchFamily="34" charset="0"/>
                <a:cs typeface="Arial" panose="020B0604020202020204" pitchFamily="34" charset="0"/>
              </a:rPr>
            </a:br>
            <a:r>
              <a:rPr lang="ru-RU" sz="2000" dirty="0" smtClean="0">
                <a:solidFill>
                  <a:schemeClr val="tx1"/>
                </a:solidFill>
                <a:latin typeface="Arial" panose="020B0604020202020204" pitchFamily="34" charset="0"/>
                <a:cs typeface="Arial" panose="020B0604020202020204" pitchFamily="34" charset="0"/>
              </a:rPr>
              <a:t>Белая </a:t>
            </a:r>
            <a:r>
              <a:rPr lang="ru-RU" sz="2000" dirty="0">
                <a:solidFill>
                  <a:schemeClr val="tx1"/>
                </a:solidFill>
                <a:latin typeface="Arial" panose="020B0604020202020204" pitchFamily="34" charset="0"/>
                <a:cs typeface="Arial" panose="020B0604020202020204" pitchFamily="34" charset="0"/>
              </a:rPr>
              <a:t>– это мир, честность и свобода.</a:t>
            </a:r>
          </a:p>
        </p:txBody>
      </p:sp>
      <p:pic>
        <p:nvPicPr>
          <p:cNvPr id="3074"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324110" y="332656"/>
            <a:ext cx="8280920"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750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11560" y="5085184"/>
            <a:ext cx="8208912" cy="1512168"/>
          </a:xfrm>
        </p:spPr>
        <p:txBody>
          <a:bodyPr>
            <a:noAutofit/>
          </a:bodyPr>
          <a:lstStyle/>
          <a:p>
            <a:pPr marL="45720" indent="0">
              <a:buNone/>
            </a:pPr>
            <a:r>
              <a:rPr lang="ru-RU" sz="1800" b="1" dirty="0" smtClean="0">
                <a:latin typeface="Arial" panose="020B0604020202020204" pitchFamily="34" charset="0"/>
                <a:cs typeface="Arial" panose="020B0604020202020204" pitchFamily="34" charset="0"/>
              </a:rPr>
              <a:t>Флаг нашей страны имеет свою историю, много веков тому назад вместо флага люди использовали шест, привязывая к его верхушке пучок или конский хвост, окрашенный яркой краской. Назывался он стягом. Главным назначение стяга было собрать, «Стянуть к себе» воинов для защиты своей земли, села или города.</a:t>
            </a:r>
            <a:endParaRPr lang="ru-RU" sz="1800" b="1" dirty="0">
              <a:latin typeface="Arial" panose="020B0604020202020204" pitchFamily="34" charset="0"/>
              <a:cs typeface="Arial" panose="020B0604020202020204" pitchFamily="34" charset="0"/>
            </a:endParaRPr>
          </a:p>
        </p:txBody>
      </p:sp>
      <p:pic>
        <p:nvPicPr>
          <p:cNvPr id="2050" name="Picture 2" descr="C:\Users\123\Desktop\ФЛАГ\img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1475"/>
            <a:ext cx="6408712" cy="4806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8620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97152"/>
            <a:ext cx="7704856" cy="1368152"/>
          </a:xfrm>
        </p:spPr>
        <p:txBody>
          <a:bodyPr/>
          <a:lstStyle/>
          <a:p>
            <a:pPr marL="0" indent="0" algn="just">
              <a:buNone/>
            </a:pPr>
            <a:r>
              <a:rPr lang="ru-RU" sz="2000" dirty="0" smtClean="0">
                <a:effectLst/>
              </a:rPr>
              <a:t/>
            </a:r>
            <a:br>
              <a:rPr lang="ru-RU" sz="2000" dirty="0" smtClean="0">
                <a:effectLst/>
              </a:rPr>
            </a:br>
            <a:r>
              <a:rPr lang="ru-RU" sz="2000" dirty="0" smtClean="0">
                <a:solidFill>
                  <a:schemeClr val="tx1"/>
                </a:solidFill>
                <a:effectLst/>
                <a:latin typeface="Arial" panose="020B0604020202020204" pitchFamily="34" charset="0"/>
                <a:cs typeface="Arial" panose="020B0604020202020204" pitchFamily="34" charset="0"/>
              </a:rPr>
              <a:t>Первый </a:t>
            </a:r>
            <a:r>
              <a:rPr lang="ru-RU" sz="2000" dirty="0">
                <a:solidFill>
                  <a:schemeClr val="tx1"/>
                </a:solidFill>
                <a:effectLst/>
                <a:latin typeface="Arial" panose="020B0604020202020204" pitchFamily="34" charset="0"/>
                <a:cs typeface="Arial" panose="020B0604020202020204" pitchFamily="34" charset="0"/>
              </a:rPr>
              <a:t>настоящий флаг появился во время царствования Алексея Михайловича в XVII веке. Он украсил верхушку первого военного корабля «Орел».</a:t>
            </a:r>
            <a:endParaRPr lang="ru-RU" sz="2000" dirty="0">
              <a:solidFill>
                <a:schemeClr val="tx1"/>
              </a:solidFill>
              <a:latin typeface="Arial" panose="020B0604020202020204" pitchFamily="34" charset="0"/>
              <a:cs typeface="Arial" panose="020B0604020202020204" pitchFamily="34" charset="0"/>
            </a:endParaRPr>
          </a:p>
        </p:txBody>
      </p:sp>
      <p:pic>
        <p:nvPicPr>
          <p:cNvPr id="4098" name="Picture 2" descr="C:\Users\123\Desktop\ФЛАГ\img3.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115616" y="188640"/>
            <a:ext cx="6912768" cy="4657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336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5013176"/>
            <a:ext cx="8568951" cy="1656184"/>
          </a:xfrm>
        </p:spPr>
        <p:txBody>
          <a:bodyPr/>
          <a:lstStyle/>
          <a:p>
            <a:pPr marL="0" indent="0" algn="l">
              <a:buNone/>
            </a:pPr>
            <a:r>
              <a:rPr lang="ru-RU" sz="1800" dirty="0">
                <a:effectLst/>
                <a:latin typeface="Arial" panose="020B0604020202020204" pitchFamily="34" charset="0"/>
                <a:cs typeface="Arial" panose="020B0604020202020204" pitchFamily="34" charset="0"/>
              </a:rPr>
              <a:t>На флаге изображен герб нашей страны, орел с двумя головами его так и называют </a:t>
            </a:r>
            <a:r>
              <a:rPr lang="ru-RU" sz="1800" dirty="0" err="1">
                <a:effectLst/>
                <a:latin typeface="Arial" panose="020B0604020202020204" pitchFamily="34" charset="0"/>
                <a:cs typeface="Arial" panose="020B0604020202020204" pitchFamily="34" charset="0"/>
              </a:rPr>
              <a:t>двухглавый</a:t>
            </a:r>
            <a:r>
              <a:rPr lang="ru-RU" sz="1800" dirty="0">
                <a:effectLst/>
                <a:latin typeface="Arial" panose="020B0604020202020204" pitchFamily="34" charset="0"/>
                <a:cs typeface="Arial" panose="020B0604020202020204" pitchFamily="34" charset="0"/>
              </a:rPr>
              <a:t> орел. Смотрит он одной головой на запад, а другой на восток. Как вы думаете для чего? Наша страна мирная, она не желает </a:t>
            </a:r>
            <a:r>
              <a:rPr lang="ru-RU" sz="1800" dirty="0" smtClean="0">
                <a:effectLst/>
                <a:latin typeface="Arial" panose="020B0604020202020204" pitchFamily="34" charset="0"/>
                <a:cs typeface="Arial" panose="020B0604020202020204" pitchFamily="34" charset="0"/>
              </a:rPr>
              <a:t>войны.</a:t>
            </a:r>
            <a:br>
              <a:rPr lang="ru-RU" sz="1800" dirty="0" smtClean="0">
                <a:effectLst/>
                <a:latin typeface="Arial" panose="020B0604020202020204" pitchFamily="34" charset="0"/>
                <a:cs typeface="Arial" panose="020B0604020202020204" pitchFamily="34" charset="0"/>
              </a:rPr>
            </a:br>
            <a:r>
              <a:rPr lang="ru-RU" sz="1800" dirty="0" smtClean="0">
                <a:effectLst/>
                <a:latin typeface="Arial" panose="020B0604020202020204" pitchFamily="34" charset="0"/>
                <a:cs typeface="Arial" panose="020B0604020202020204" pitchFamily="34" charset="0"/>
              </a:rPr>
              <a:t>Поэтому </a:t>
            </a:r>
            <a:r>
              <a:rPr lang="ru-RU" sz="1800" dirty="0">
                <a:effectLst/>
                <a:latin typeface="Arial" panose="020B0604020202020204" pitchFamily="34" charset="0"/>
                <a:cs typeface="Arial" panose="020B0604020202020204" pitchFamily="34" charset="0"/>
              </a:rPr>
              <a:t>орел смотрит, чтобы никакой враг не смог помешать мирно </a:t>
            </a:r>
            <a:r>
              <a:rPr lang="ru-RU" sz="1800" dirty="0" smtClean="0">
                <a:effectLst/>
                <a:latin typeface="Arial" panose="020B0604020202020204" pitchFamily="34" charset="0"/>
                <a:cs typeface="Arial" panose="020B0604020202020204" pitchFamily="34" charset="0"/>
              </a:rPr>
              <a:t>жить</a:t>
            </a:r>
            <a:r>
              <a:rPr lang="ru-RU" sz="1600" dirty="0">
                <a:effectLst/>
                <a:latin typeface="Arial" panose="020B0604020202020204" pitchFamily="34" charset="0"/>
                <a:cs typeface="Arial" panose="020B0604020202020204" pitchFamily="34" charset="0"/>
              </a:rPr>
              <a:t>.</a:t>
            </a:r>
            <a:endParaRPr lang="ru-RU" sz="4800" dirty="0">
              <a:latin typeface="Arial" panose="020B0604020202020204" pitchFamily="34" charset="0"/>
              <a:cs typeface="Arial" panose="020B0604020202020204" pitchFamily="34" charset="0"/>
            </a:endParaRPr>
          </a:p>
        </p:txBody>
      </p:sp>
      <p:pic>
        <p:nvPicPr>
          <p:cNvPr id="6146" name="Picture 2" descr="C:\Users\123\Desktop\ФЛАГ\maxresdefault.jp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67544" y="315544"/>
            <a:ext cx="8095318" cy="4553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7379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941168"/>
            <a:ext cx="8208911" cy="1440160"/>
          </a:xfrm>
        </p:spPr>
        <p:txBody>
          <a:bodyPr/>
          <a:lstStyle/>
          <a:p>
            <a:pPr marL="0" indent="0" algn="l">
              <a:buNone/>
            </a:pPr>
            <a:r>
              <a:rPr lang="ru-RU" sz="2000" dirty="0">
                <a:effectLst/>
                <a:latin typeface="Arial" panose="020B0604020202020204" pitchFamily="34" charset="0"/>
                <a:cs typeface="Arial" panose="020B0604020202020204" pitchFamily="34" charset="0"/>
              </a:rPr>
              <a:t>Вы - маленькие россияне. Вы вырастите и  сделаете нашу страну крепкой и могучей, для </a:t>
            </a:r>
            <a:r>
              <a:rPr lang="ru-RU" sz="2000" dirty="0" smtClean="0">
                <a:effectLst/>
                <a:latin typeface="Arial" panose="020B0604020202020204" pitchFamily="34" charset="0"/>
                <a:cs typeface="Arial" panose="020B0604020202020204" pitchFamily="34" charset="0"/>
              </a:rPr>
              <a:t>того </a:t>
            </a:r>
            <a:r>
              <a:rPr lang="ru-RU" sz="2000" dirty="0">
                <a:effectLst/>
                <a:latin typeface="Arial" panose="020B0604020202020204" pitchFamily="34" charset="0"/>
                <a:cs typeface="Arial" panose="020B0604020202020204" pitchFamily="34" charset="0"/>
              </a:rPr>
              <a:t> надо  любить своих друзей и близких. Учиться и узнавать много нового и интересного, мечтать и стремиться к цели.</a:t>
            </a:r>
            <a:endParaRPr lang="ru-RU" sz="2000" dirty="0">
              <a:latin typeface="Arial" panose="020B0604020202020204" pitchFamily="34" charset="0"/>
              <a:cs typeface="Arial" panose="020B0604020202020204" pitchFamily="34" charset="0"/>
            </a:endParaRPr>
          </a:p>
        </p:txBody>
      </p:sp>
      <p:pic>
        <p:nvPicPr>
          <p:cNvPr id="1026" name="Picture 2" descr="C:\Users\Младшая группа\Desktop\моя всяч\001b5127-957d-40b1-8238-d2cd8cd2e9b1.jpg"/>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2857129"/>
            <a:ext cx="2304256" cy="215604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Младшая группа\Desktop\моя всяч\0aaf851d-5d65-401e-931d-972bce1cd55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425238"/>
            <a:ext cx="1881025" cy="23042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Младшая группа\Desktop\моя всяч\2bcc753d-44b7-4d57-8aeb-bad063d8f97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2160" y="548680"/>
            <a:ext cx="1931876" cy="230603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Младшая группа\Desktop\моя всяч\86d9b769-5231-4dba-bc5b-41e396aae7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414726"/>
            <a:ext cx="2016224" cy="2306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795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420888"/>
            <a:ext cx="7488832" cy="1728192"/>
          </a:xfrm>
        </p:spPr>
        <p:txBody>
          <a:bodyPr/>
          <a:lstStyle/>
          <a:p>
            <a:pPr marL="0" indent="0" algn="ctr">
              <a:buNone/>
            </a:pPr>
            <a:r>
              <a:rPr lang="ru-RU" dirty="0" smtClean="0"/>
              <a:t>Спасибо за внимание!</a:t>
            </a:r>
            <a:endParaRPr lang="ru-RU" dirty="0"/>
          </a:p>
        </p:txBody>
      </p:sp>
    </p:spTree>
    <p:extLst>
      <p:ext uri="{BB962C8B-B14F-4D97-AF65-F5344CB8AC3E}">
        <p14:creationId xmlns:p14="http://schemas.microsoft.com/office/powerpoint/2010/main" val="1790776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203</TotalTime>
  <Words>216</Words>
  <Application>Microsoft Office PowerPoint</Application>
  <PresentationFormat>Экран (4:3)</PresentationFormat>
  <Paragraphs>12</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Воздушный поток</vt:lpstr>
      <vt:lpstr>«ОН ГОРДО РЕЕТ НАДО МНОЙ!» </vt:lpstr>
      <vt:lpstr>Презентация PowerPoint</vt:lpstr>
      <vt:lpstr>Флаг символизирует нашу Родину. Он развевается над зданием правительства, флаги вывешиваются во время праздников, поднимают во время побед. Действительно, на нашем государственном флаге три ярких полосы красная, синяя, белая.  Каждая полоса несет свой определенный смысл: Красная  - это сила, мощь и победы нашей страны; Синяя – это синева неба, верность Родине; Белая – это мир, честность и свобода.</vt:lpstr>
      <vt:lpstr>Презентация PowerPoint</vt:lpstr>
      <vt:lpstr> Первый настоящий флаг появился во время царствования Алексея Михайловича в XVII веке. Он украсил верхушку первого военного корабля «Орел».</vt:lpstr>
      <vt:lpstr>На флаге изображен герб нашей страны, орел с двумя головами его так и называют двухглавый орел. Смотрит он одной головой на запад, а другой на восток. Как вы думаете для чего? Наша страна мирная, она не желает войны. Поэтому орел смотрит, чтобы никакой враг не смог помешать мирно жить.</vt:lpstr>
      <vt:lpstr>Вы - маленькие россияне. Вы вырастите и  сделаете нашу страну крепкой и могучей, для того  надо  любить своих друзей и близких. Учиться и узнавать много нового и интересного, мечтать и стремиться к цели.</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123</dc:creator>
  <cp:lastModifiedBy>Windows User</cp:lastModifiedBy>
  <cp:revision>12</cp:revision>
  <dcterms:created xsi:type="dcterms:W3CDTF">2020-08-18T06:28:07Z</dcterms:created>
  <dcterms:modified xsi:type="dcterms:W3CDTF">2022-06-10T11:31:35Z</dcterms:modified>
</cp:coreProperties>
</file>