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5" r:id="rId2"/>
    <p:sldId id="261" r:id="rId3"/>
    <p:sldId id="258" r:id="rId4"/>
    <p:sldId id="257" r:id="rId5"/>
    <p:sldId id="259" r:id="rId6"/>
    <p:sldId id="260" r:id="rId7"/>
    <p:sldId id="263" r:id="rId8"/>
    <p:sldId id="262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8954" y="1124744"/>
            <a:ext cx="62364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ПРЕЗЕНТАЦИЯ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ПО ПРОГРАММЕ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 ПРОСВЕЩЕНИЯ РОДИТЕЛЕЙ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ВЫДЕРЖКИ ИЗ СТАТЕЙ</a:t>
            </a:r>
            <a:r>
              <a:rPr lang="ru-RU" sz="2800" b="1" smtClean="0">
                <a:solidFill>
                  <a:srgbClr val="FF0000"/>
                </a:solidFill>
              </a:rPr>
              <a:t>( 3.5-3.6-3.7-3.8)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2040" y="5085184"/>
            <a:ext cx="396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Выполнила: Ткачёва С 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2" y="6021288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2026г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299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80728"/>
            <a:ext cx="842493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NewRomanPS-BoldItalicMT"/>
              </a:rPr>
              <a:t>Рекомендуемые формы и темы просвещения родителей</a:t>
            </a:r>
            <a:r>
              <a:rPr lang="ru-RU" sz="2000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проведение игр-приключений</a:t>
            </a:r>
            <a:r>
              <a:rPr lang="ru-RU" b="1" dirty="0">
                <a:solidFill>
                  <a:srgbClr val="FF0000"/>
                </a:solidFill>
                <a:latin typeface="TimesNewRomanPS-ItalicMT"/>
              </a:rPr>
              <a:t>;</a:t>
            </a:r>
            <a:br>
              <a:rPr lang="ru-RU" b="1" dirty="0">
                <a:solidFill>
                  <a:srgbClr val="FF0000"/>
                </a:solidFill>
                <a:latin typeface="TimesNewRomanPS-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проведение мастер-классов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с привлеченными специалистами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(оказание доврачебной медицинской помощи);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организация тематических (выездных) экскурсий, круглых столов</a:t>
            </a:r>
            <a:r>
              <a:rPr lang="ru-RU" b="1" dirty="0">
                <a:solidFill>
                  <a:srgbClr val="FF0000"/>
                </a:solidFill>
                <a:latin typeface="TimesNewRomanPS-ItalicMT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NewRomanPS-Italic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с обсуждением вопросов;</a:t>
            </a:r>
            <a:r>
              <a:rPr lang="ru-RU" b="1" dirty="0">
                <a:solidFill>
                  <a:srgbClr val="000000"/>
                </a:solidFill>
                <a:latin typeface="TimesNewRomanPS-Italic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-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педагогическая библиотека для родителей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(просмотр видеофильмов);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изготовление макетов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(например, «Дорожные знаки»), </a:t>
            </a:r>
            <a:r>
              <a:rPr lang="ru-RU" b="1" i="1" dirty="0">
                <a:solidFill>
                  <a:srgbClr val="000000"/>
                </a:solidFill>
                <a:latin typeface="TimesNewRomanPS-ItalicMT"/>
              </a:rPr>
              <a:t>игровых</a:t>
            </a:r>
            <a:r>
              <a:rPr lang="ru-RU" b="1" dirty="0">
                <a:solidFill>
                  <a:srgbClr val="000000"/>
                </a:solidFill>
                <a:latin typeface="TimesNewRomanPS-Italic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-ItalicMT"/>
              </a:rPr>
            </a:br>
            <a:r>
              <a:rPr lang="ru-RU" b="1" i="1" dirty="0">
                <a:solidFill>
                  <a:srgbClr val="000000"/>
                </a:solidFill>
                <a:latin typeface="TimesNewRomanPS-ItalicMT"/>
              </a:rPr>
              <a:t>атрибутов для театрализаций</a:t>
            </a:r>
            <a:r>
              <a:rPr lang="ru-RU" b="1" dirty="0">
                <a:solidFill>
                  <a:srgbClr val="000000"/>
                </a:solidFill>
                <a:latin typeface="TimesNewRomanPS-ItalicMT"/>
              </a:rPr>
              <a:t>;</a:t>
            </a:r>
            <a:br>
              <a:rPr lang="ru-RU" b="1" dirty="0">
                <a:solidFill>
                  <a:srgbClr val="000000"/>
                </a:solidFill>
                <a:latin typeface="TimesNewRomanPS-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приглашение специалистов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(например, сотрудников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противопожарной службы) для обсуждения актуальных проблем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безопасности;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осуществление совместных детско-родительских проектов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научно исследовательских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и творческих);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игры-тренинги с решением ситуационных задач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06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08720"/>
            <a:ext cx="849694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  <a:latin typeface="TimesNewRomanPSMT"/>
              </a:rPr>
              <a:t>Родителям важно сформировать у детей основы безопасного поведения</a:t>
            </a:r>
            <a:br>
              <a:rPr lang="ru-RU" sz="2000" b="1" dirty="0">
                <a:solidFill>
                  <a:srgbClr val="FF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FF0000"/>
                </a:solidFill>
                <a:latin typeface="TimesNewRomanPSMT"/>
              </a:rPr>
              <a:t>при взаимодействии с природой, миром техники, миром других людей.</a:t>
            </a:r>
            <a:br>
              <a:rPr lang="ru-RU" sz="2000" b="1" dirty="0">
                <a:solidFill>
                  <a:srgbClr val="FF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FF0000"/>
                </a:solidFill>
                <a:latin typeface="Calibri-Bold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Calibri-Bold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Сегодня значимы и вопросы формирования у детей основ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антитеррористической безопасности. Подробную информацию о том,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как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сформировать у детей безопасное поведение, можно увидеть на сайте «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Портал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 детской безопасности МЧС России СПАС ЭКСТРИМ»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ru-RU" dirty="0">
                <a:solidFill>
                  <a:srgbClr val="0000FF"/>
                </a:solidFill>
                <a:latin typeface="TimesNewRomanPSMT"/>
              </a:rPr>
              <a:t>https://spasextreme.mchs.gov.ru/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).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dirty="0">
              <a:solidFill>
                <a:prstClr val="black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20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NewRomanPS-BoldMT"/>
              </a:rPr>
              <a:t>ВОСПИТАНИЕ И РАЗВИТИЕ ДЕТЕЙ</a:t>
            </a:r>
            <a:br>
              <a:rPr lang="ru-RU" b="1" dirty="0">
                <a:solidFill>
                  <a:srgbClr val="FF0000"/>
                </a:solidFill>
                <a:latin typeface="TimesNewRomanPS-BoldMT"/>
              </a:rPr>
            </a:br>
            <a:r>
              <a:rPr lang="ru-RU" b="1" dirty="0">
                <a:solidFill>
                  <a:srgbClr val="FF0000"/>
                </a:solidFill>
                <a:latin typeface="TimesNewRomanPS-BoldMT"/>
              </a:rPr>
              <a:t>МЛАДЕНЧЕСКОГО И РАННЕГО ВОЗРАСТОВ</a:t>
            </a:r>
            <a:br>
              <a:rPr lang="ru-RU" b="1" dirty="0">
                <a:solidFill>
                  <a:srgbClr val="FF0000"/>
                </a:solidFill>
                <a:latin typeface="TimesNewRomanPS-BoldMT"/>
              </a:rPr>
            </a:br>
            <a:r>
              <a:rPr lang="ru-RU" b="1" dirty="0">
                <a:solidFill>
                  <a:srgbClr val="FF0000"/>
                </a:solidFill>
                <a:latin typeface="TimesNewRomanPS-BoldMT"/>
              </a:rPr>
              <a:t>(ОТ 2 МЕСЯЦЕВ ДО 3 ЛЕТ)</a:t>
            </a:r>
            <a:br>
              <a:rPr lang="ru-RU" b="1" dirty="0">
                <a:solidFill>
                  <a:srgbClr val="FF0000"/>
                </a:solidFill>
                <a:latin typeface="TimesNewRomanPS-BoldMT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89953"/>
            <a:ext cx="806489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NewRomanPS-BoldItalicMT"/>
              </a:rPr>
              <a:t>Разбираемся в главном</a:t>
            </a:r>
            <a:r>
              <a:rPr lang="ru-RU" sz="2000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Возможно ли навредить младенцу излишним вниманием?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Как понять, что младенец правильно развивается?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Что самое важное для развития в раннем возрасте?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Как воспитать в ребенке самостоятельность?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Нужны ли друзья в раннем возрасте?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Как понять, готов ли ребенок к приучению к горшку?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Что нужно для полноценного развития ребенка</a:t>
            </a:r>
            <a:r>
              <a:rPr lang="ru-RU" sz="2400" b="1" dirty="0">
                <a:solidFill>
                  <a:srgbClr val="00359E"/>
                </a:solidFill>
                <a:latin typeface="TimesNewRomanPS-BoldItalicMT"/>
              </a:rPr>
              <a:t/>
            </a:r>
            <a:br>
              <a:rPr lang="ru-RU" sz="2400" b="1" dirty="0">
                <a:solidFill>
                  <a:srgbClr val="00359E"/>
                </a:solidFill>
                <a:latin typeface="TimesNewRomanPS-BoldItalicMT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63678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20891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TimesNewRomanPS-BoldItalicMT"/>
              </a:rPr>
              <a:t>Основные понятия</a:t>
            </a:r>
            <a:r>
              <a:rPr lang="ru-RU" sz="2000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Младенчество</a:t>
            </a:r>
            <a:r>
              <a:rPr lang="ru-RU" sz="2000" b="1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период от 2 месяцев до 1 года.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Комплекс оживления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особая эмоционально-двигательная реакция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ребенка, обращенная к взрослому.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Непосредственно-эмоциональное общение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форма общения между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взрослым и ребенком, содержание которого составляет обмен выражениями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внимания, радости, интереса и удовольствия посредством мимики,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жестикуляции, телесного контакта (поглаживания, объятий), звуков, слов.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Госпитализм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нарушения психического и физического развития,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возникающие в результате отделения от матери, дефицита эмоциональных и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тактильных контактов.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NewRomanPS-ItalicMT"/>
              </a:rPr>
              <a:t>Депривация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сокращение либо полное лишение возможности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65190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51345"/>
            <a:ext cx="87849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Эмоциональная депривация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разновидность психической депривации,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заключающаяся в недостаточности, бедности или полном отсутствии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эмоциональных контактов с людьми.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Депривация потребностей ребенк</a:t>
            </a:r>
            <a:r>
              <a:rPr lang="ru-RU" sz="2000" b="1" dirty="0">
                <a:solidFill>
                  <a:srgbClr val="7030A0"/>
                </a:solidFill>
                <a:latin typeface="TimesNewRomanPSMT"/>
              </a:rPr>
              <a:t>а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процесс эмоционального и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психологического обеднения ребенка, вследствие отрыва ребенка от матери.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Ранний возраст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период от 1 года до 3 лет.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Предметная деятельность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деятельность, связанная с овладением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общественно-выработанными способами действия с предметами.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000000"/>
                </a:solidFill>
                <a:latin typeface="TimesNewRomanPS-ItalicMT"/>
              </a:rPr>
              <a:t>Сотрудничество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– процесс совместной деятельности для достижения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общих целей.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i="1" dirty="0">
                <a:solidFill>
                  <a:srgbClr val="7030A0"/>
                </a:solidFill>
                <a:latin typeface="TimesNewRomanPS-ItalicMT"/>
              </a:rPr>
              <a:t>Сотрудничество детей и взрослых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совместная деятельность ребенка и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взрослого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997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FF0000"/>
                </a:solidFill>
                <a:latin typeface="TimesNewRomanPS-BoldItalicMT"/>
              </a:rPr>
              <a:t>Рекомендуемые формы и темы просвещения родителей</a:t>
            </a:r>
            <a:r>
              <a:rPr lang="ru-RU" sz="2400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NewRomanPS-BoldItalicMT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98072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NewRomanPS-ItalicMT"/>
              </a:rPr>
              <a:t>семинары-практикумы:</a:t>
            </a:r>
            <a:r>
              <a:rPr lang="ru-RU" b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«Народный фольклор как средство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формирования культурно-гигиенических навыков у детей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дошкольного возраста»;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dirty="0">
                <a:solidFill>
                  <a:srgbClr val="7030A0"/>
                </a:solidFill>
                <a:latin typeface="TimesNewRomanPS-ItalicMT"/>
              </a:rPr>
              <a:t>консультации:</a:t>
            </a:r>
            <a:r>
              <a:rPr lang="ru-RU" b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«Игра в жизни ребенка раннего возраста», «Семейные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факторы, влияющие на процесс физического и психического развития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детей раннего возраста», «Игрушки, физическая и психологическая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безопасность детей», «Роль семьи в обогащении и активизации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словаря детей раннего и дошкольного возрастов», «</a:t>
            </a:r>
            <a:r>
              <a:rPr lang="ru-RU" b="1" dirty="0" err="1">
                <a:solidFill>
                  <a:srgbClr val="000000"/>
                </a:solidFill>
                <a:latin typeface="TimesNewRomanPSMT"/>
              </a:rPr>
              <a:t>Сенсорномоторное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 развитие детей раннего возраста», «Приобщение к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искусству детей раннего и дошкольного возрастов»;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dirty="0">
                <a:solidFill>
                  <a:srgbClr val="7030A0"/>
                </a:solidFill>
                <a:latin typeface="TimesNewRomanPS-ItalicMT"/>
              </a:rPr>
              <a:t>игровые практикумы</a:t>
            </a:r>
            <a:r>
              <a:rPr lang="ru-RU" b="1" dirty="0">
                <a:solidFill>
                  <a:srgbClr val="000000"/>
                </a:solidFill>
                <a:latin typeface="TimesNewRomanPS-ItalicMT"/>
              </a:rPr>
              <a:t>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«Игра как средство речевого развития детей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раннего возраста», «Игра как средство сенсорного развития детей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раннего возраста в условиях семьи»;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dirty="0">
                <a:solidFill>
                  <a:srgbClr val="7030A0"/>
                </a:solidFill>
                <a:latin typeface="TimesNewRomanPS-ItalicMT"/>
              </a:rPr>
              <a:t>мастер-классы: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«Изготовление нетрадиционного оборудования для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сенсорного развития детей раннего возраста», «Важны для нашей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крошки – ладушки-ладошки» (о развитии мелкой моторики детей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раннего возраста), «Использование нетрадиционных техник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изобразительной деятельности с детьми раннего возраста в условиях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семьи», </a:t>
            </a:r>
            <a:r>
              <a:rPr lang="ru-RU" sz="1600" b="1" dirty="0">
                <a:solidFill>
                  <a:srgbClr val="000000"/>
                </a:solidFill>
                <a:latin typeface="TimesNewRomanPSMT"/>
              </a:rPr>
              <a:t>«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Сенсорное развитие детей в домашних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условиях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«Артикуляционная гимнастика для самых маленьких», «Запуск речи.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Развитие речевого дыхания», «Развиваем речь с мамой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»,.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94998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5846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NewRomanPS-BoldItalicMT"/>
              </a:rPr>
              <a:t>Младенчество (от 2 месяцев до 1 года)</a:t>
            </a:r>
            <a:r>
              <a:rPr lang="ru-RU" sz="2400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Родившийся ребенок, являясь физически беспомощным существом,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полностью зависит от мамы, с которой существует тесная психологическая и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физическая связь. Единственным средством, обеспечивающим все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потребности младенца и создающим условия для его существования, является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взрослый (кормит, дает предметы, перемещает в пространстве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и др.).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Главная потребность ребенка в младенчестве – потребность во внимании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400" b="1" dirty="0">
                <a:solidFill>
                  <a:srgbClr val="000000"/>
                </a:solidFill>
                <a:latin typeface="TimesNewRomanPSMT"/>
              </a:rPr>
              <a:t>взрослого. </a:t>
            </a:r>
            <a:br>
              <a:rPr lang="ru-RU" sz="2400" b="1" dirty="0">
                <a:solidFill>
                  <a:srgbClr val="000000"/>
                </a:solidFill>
                <a:latin typeface="TimesNewRomanPSMT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29236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NewRomanPS-BoldItalicMT"/>
              </a:rPr>
              <a:t>Ранний возраст (от 1 года до 3 лет)</a:t>
            </a:r>
            <a:r>
              <a:rPr lang="ru-RU" sz="2400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В этом возрасте продолжается развитие ребенка, но условия этого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развития претерпевают некоторые изменения.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Основной и главной особенностью раннего возраста является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ситуативность поведения ребенка</a:t>
            </a:r>
            <a:r>
              <a:rPr lang="ru-RU" b="1" dirty="0">
                <a:solidFill>
                  <a:srgbClr val="222426"/>
                </a:solidFill>
                <a:latin typeface="TimesNewRomanPSMT"/>
              </a:rPr>
              <a:t>, то есть поведение ребенка зависит от того,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что происходит здесь и сейчас. Малыш находится во «власти» предметов и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вещей, которые его окружают и вызывают большой интерес.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866296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426"/>
                </a:solidFill>
                <a:latin typeface="TimesNewRomanPSMT"/>
              </a:rPr>
              <a:t>В раннем возрасте взаимодействие взрослого и ребенка начинает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приобретать характер совместной деятельности, которая преимущественно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направлена на освоение малышом окружающих предметов и способов их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использования. </a:t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509120"/>
            <a:ext cx="7524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NewRomanPSMT"/>
              </a:rPr>
              <a:t>Деятельность ребенка по освоению предметного мира (предметная)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222426"/>
                </a:solidFill>
                <a:latin typeface="TimesNewRomanPSMT"/>
              </a:rPr>
              <a:t>становится ведущей.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Именно в ней формируются основные новообразования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и важные качества, развиваются психические процессы.</a:t>
            </a:r>
            <a:r>
              <a:rPr lang="ru-RU" b="1" dirty="0">
                <a:solidFill>
                  <a:srgbClr val="222426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222426"/>
                </a:solidFill>
                <a:latin typeface="TimesNewRomanPSMT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42256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NewRomanPSMT"/>
              </a:rPr>
              <a:t>Раннее детство является начальным периодом развития </a:t>
            </a:r>
            <a:r>
              <a:rPr lang="ru-RU" b="1" dirty="0" err="1">
                <a:solidFill>
                  <a:srgbClr val="FF0000"/>
                </a:solidFill>
                <a:latin typeface="TimesNewRomanPSMT"/>
              </a:rPr>
              <a:t>нагляднодейственного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NewRomanPSMT"/>
              </a:rPr>
              <a:t>мышления</a:t>
            </a:r>
          </a:p>
          <a:p>
            <a:endParaRPr lang="ru-RU" dirty="0" smtClean="0">
              <a:solidFill>
                <a:srgbClr val="FF0000"/>
              </a:solidFill>
              <a:latin typeface="TimesNewRomanPSMT"/>
            </a:endParaRPr>
          </a:p>
          <a:p>
            <a:r>
              <a:rPr lang="ru-RU" dirty="0">
                <a:solidFill>
                  <a:srgbClr val="FF0000"/>
                </a:solidFill>
                <a:latin typeface="TimesNewRomanPSMT"/>
              </a:rPr>
              <a:t/>
            </a:r>
            <a:br>
              <a:rPr lang="ru-RU" dirty="0">
                <a:solidFill>
                  <a:srgbClr val="FF0000"/>
                </a:solidFill>
                <a:latin typeface="TimesNewRomanPSMT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27304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NewRomanPSMT"/>
              </a:rPr>
              <a:t>Важнейшим новообразованием раннего возраста является речь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Сначала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она выполняет функцию общения, прежде всего, со взрослым. Указательные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голосовые жесты («первые слова») помогают малышу передать впечатления и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выразить желания. А первые настоящие слова появляются в рамках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совместной деятельности со взрослым, как правило, когда ребенку нужно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что то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попросить. В середине второго года жизни резко начинает расти словарь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ребенка и повышается интерес к речи. На третьем году ребенок осваивает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грамматическую структуру языка: связи слов в предложении,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падежи.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221088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NewRomanPSMT"/>
              </a:rPr>
              <a:t>В раннем возрасте начинает формироваться взаимодействие со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сверстниками.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Но оно довольно специфично и осуществляется как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эмоционально-практическое, то есть в начале второго года жизни дети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проявляют интерес друг к другу, а к концу – стремятся привлечь к себе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внимание сверстника, продемонстрировать свои игрушки и успехи. И только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на третьем году жизни у ребенка появляется чувствительность к отношению к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нему сверстника.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59119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05123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NewRomanPSMT"/>
              </a:rPr>
              <a:t>Успешное освоение ребенком в раннем возрасте предметного мира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приводит к тому, что малыш начинает выделять себя и отделять от взрослого,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становится психологически менее зависимым от родителей. В речи часто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начинает использоваться местоимение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«Я»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У ребенка появляется чувство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«Я сам», «Я могу»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и т.д. К концу раннего возраста появляется такие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новообразования как самооценка и сознание «Я сам». Ребенок стремится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sz="1400" dirty="0">
                <a:solidFill>
                  <a:srgbClr val="000000"/>
                </a:solidFill>
                <a:latin typeface="Calibri-Bold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Calibri-Bold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«быть хорошим» и гордится своими достижениями в предметной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деятельности.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Резкое стремление ребенка в конце раннего возраста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к самостоятельности и независимости означает наступление начала </a:t>
            </a:r>
            <a:r>
              <a:rPr lang="ru-RU" b="1" i="1" dirty="0">
                <a:solidFill>
                  <a:srgbClr val="FF0000"/>
                </a:solidFill>
                <a:latin typeface="TimesNewRomanPS-BoldItalicMT"/>
              </a:rPr>
              <a:t>кризиса</a:t>
            </a:r>
            <a:r>
              <a:rPr lang="ru-RU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BoldItalicMT"/>
              </a:rPr>
              <a:t>3 лет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43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59E"/>
                </a:solidFill>
              </a:rPr>
              <a:t>3.5. ВАКЦИНАЦИЯ ДЕТЕЙ</a:t>
            </a:r>
            <a:br>
              <a:rPr lang="ru-RU" sz="2400" b="1" dirty="0">
                <a:solidFill>
                  <a:srgbClr val="00359E"/>
                </a:solidFill>
              </a:rPr>
            </a:b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15499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NewRomanPSMT"/>
              </a:rPr>
              <a:t>Вакцинация детей имеет важное значение для поддержания здоровья.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Этот процесс не только обеспечивает личную защиту ребенка от серьезных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болезней, но и значительно способствует укреплению иммунной системы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всего общества.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446824"/>
            <a:ext cx="82809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222"/>
                </a:solidFill>
              </a:rPr>
              <a:t>1. </a:t>
            </a:r>
            <a:r>
              <a:rPr lang="ru-RU" b="1" dirty="0">
                <a:solidFill>
                  <a:srgbClr val="222222"/>
                </a:solidFill>
                <a:latin typeface="TimesNewRomanPSMT"/>
              </a:rPr>
              <a:t>Специальные вакцины способны эффективно предотвращать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заболевания, которые могут вызвать тяжелые осложнения или даже привести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к смерти.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2. Вакцинация способствует формированию коллективного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иммунитета, что защищает людей, которые по медицинским показаниям не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могут быть привиты. С увеличением числа привитых снижается риск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распространения инфекций в обществе.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3. Иммунизация также помогает уменьшить экономические затраты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r>
              <a:rPr lang="ru-RU" b="1" dirty="0">
                <a:solidFill>
                  <a:srgbClr val="222222"/>
                </a:solidFill>
                <a:latin typeface="TimesNewRomanPSMT"/>
              </a:rPr>
              <a:t>на лечение инфекционных болезней, что, в свою очередь, улучшает общее</a:t>
            </a:r>
            <a:br>
              <a:rPr lang="ru-RU" b="1" dirty="0">
                <a:solidFill>
                  <a:srgbClr val="222222"/>
                </a:solidFill>
                <a:latin typeface="TimesNewRomanPSMT"/>
              </a:rPr>
            </a:b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733256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NewRomanPSMT"/>
              </a:rPr>
              <a:t>Важность </a:t>
            </a:r>
            <a:r>
              <a:rPr lang="ru-RU" sz="2000" b="1" dirty="0">
                <a:solidFill>
                  <a:srgbClr val="FF0000"/>
                </a:solidFill>
                <a:latin typeface="TimesNewRomanPSMT"/>
              </a:rPr>
              <a:t>вакцинации требует от родителей внимательного и</a:t>
            </a:r>
            <a:br>
              <a:rPr lang="ru-RU" sz="2000" b="1" dirty="0">
                <a:solidFill>
                  <a:srgbClr val="FF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FF0000"/>
                </a:solidFill>
                <a:latin typeface="TimesNewRomanPSMT"/>
              </a:rPr>
              <a:t>ответственного отношения к здоровью своих детей. </a:t>
            </a:r>
            <a:br>
              <a:rPr lang="ru-RU" sz="2000" b="1" dirty="0">
                <a:solidFill>
                  <a:srgbClr val="FF0000"/>
                </a:solidFill>
                <a:latin typeface="TimesNewRomanPSMT"/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45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89844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  <a:latin typeface="TimesNewRomanPSMT"/>
              </a:rPr>
              <a:t>В Российской Федерации вакцинация осуществляется в </a:t>
            </a:r>
            <a:r>
              <a:rPr lang="ru-RU" sz="2000" b="1" dirty="0" smtClean="0">
                <a:solidFill>
                  <a:srgbClr val="FF0000"/>
                </a:solidFill>
                <a:latin typeface="TimesNewRomanPSMT"/>
              </a:rPr>
              <a:t>соответствии </a:t>
            </a:r>
            <a:r>
              <a:rPr lang="ru-RU" sz="2000" b="1" dirty="0">
                <a:solidFill>
                  <a:srgbClr val="FF0000"/>
                </a:solidFill>
                <a:latin typeface="TimesNewRomanPSMT"/>
              </a:rPr>
              <a:t>с национальным календарем прививок, который определяет график и процедуру иммунизации для граждан. </a:t>
            </a: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222222"/>
                </a:solidFill>
                <a:latin typeface="TimesNewRomanPSMT"/>
              </a:rPr>
            </a:br>
            <a:r>
              <a:rPr lang="ru-RU" sz="2000" b="1" dirty="0" smtClean="0">
                <a:solidFill>
                  <a:srgbClr val="222222"/>
                </a:solidFill>
                <a:latin typeface="TimesNewRomanPSMT"/>
              </a:rPr>
              <a:t>Этот </a:t>
            </a: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>календарь включает перечень</a:t>
            </a:r>
            <a:br>
              <a:rPr lang="ru-RU" sz="2000" b="1" dirty="0">
                <a:solidFill>
                  <a:srgbClr val="222222"/>
                </a:solidFill>
                <a:latin typeface="TimesNewRomanPSMT"/>
              </a:rPr>
            </a:b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>обязательных прививок, которые должны быть выполнены в </a:t>
            </a:r>
            <a:r>
              <a:rPr lang="ru-RU" sz="2000" b="1" dirty="0" smtClean="0">
                <a:solidFill>
                  <a:srgbClr val="222222"/>
                </a:solidFill>
                <a:latin typeface="TimesNewRomanPSMT"/>
              </a:rPr>
              <a:t>установленные сроки </a:t>
            </a: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>для профилактики опасных инфекционных заболеваний.</a:t>
            </a:r>
            <a:br>
              <a:rPr lang="ru-RU" sz="2000" b="1" dirty="0">
                <a:solidFill>
                  <a:srgbClr val="222222"/>
                </a:solidFill>
                <a:latin typeface="TimesNewRomanPSMT"/>
              </a:rPr>
            </a:b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>Актуальная редакция национального календаря прививок </a:t>
            </a:r>
            <a:r>
              <a:rPr lang="ru-RU" sz="2000" b="1" dirty="0" smtClean="0">
                <a:solidFill>
                  <a:srgbClr val="222222"/>
                </a:solidFill>
                <a:latin typeface="TimesNewRomanPSMT"/>
              </a:rPr>
              <a:t>утверждена </a:t>
            </a: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>приказом Министерства здравоохранения Российской Федерации</a:t>
            </a:r>
            <a:br>
              <a:rPr lang="ru-RU" sz="2000" b="1" dirty="0">
                <a:solidFill>
                  <a:srgbClr val="222222"/>
                </a:solidFill>
                <a:latin typeface="TimesNewRomanPSMT"/>
              </a:rPr>
            </a:b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>от 6 декабря 2021 г. № 1122н (редакция от 12.12.2023)</a:t>
            </a:r>
            <a:endParaRPr lang="ru-RU" sz="2000" b="1" dirty="0">
              <a:solidFill>
                <a:prstClr val="black"/>
              </a:solidFill>
            </a:endParaRPr>
          </a:p>
          <a:p>
            <a:pPr lvl="0"/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222222"/>
                </a:solidFill>
                <a:latin typeface="TimesNewRomanPSMT"/>
              </a:rPr>
            </a:b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222222"/>
                </a:solidFill>
                <a:latin typeface="TimesNewRomanPSMT"/>
              </a:rPr>
            </a:br>
            <a:r>
              <a:rPr lang="ru-RU" sz="2000" b="1" dirty="0">
                <a:solidFill>
                  <a:srgbClr val="222222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222222"/>
                </a:solidFill>
                <a:latin typeface="TimesNewRomanPSMT"/>
              </a:rPr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13442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4704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3.6. РАЦИОНАЛЬНОЕ ПИТАНИЕ ДЕТЕЙ РАЗЛИЧНЫХ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  <a:latin typeface="TimesNewRomanPS-BoldMT"/>
              </a:rPr>
              <a:t>ВОЗРАСТОВ, НЕОБХОДИМЫЙ ДЛЯ ЗДОРОВЬЯ </a:t>
            </a:r>
            <a:r>
              <a:rPr lang="ru-RU" sz="2000" b="1" dirty="0" smtClean="0">
                <a:solidFill>
                  <a:srgbClr val="FF0000"/>
                </a:solidFill>
                <a:latin typeface="TimesNewRomanPS-BoldMT"/>
              </a:rPr>
              <a:t>БАЛАНСА</a:t>
            </a:r>
            <a:r>
              <a:rPr lang="ru-RU" sz="2000" b="1" dirty="0">
                <a:solidFill>
                  <a:srgbClr val="FF0000"/>
                </a:solidFill>
                <a:latin typeface="TimesNewRomanPS-BoldMT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NewRomanPS-BoldMT"/>
              </a:rPr>
            </a:br>
            <a:r>
              <a:rPr lang="ru-RU" sz="2000" b="1" dirty="0">
                <a:solidFill>
                  <a:srgbClr val="FF0000"/>
                </a:solidFill>
                <a:latin typeface="TimesNewRomanPS-BoldMT"/>
              </a:rPr>
              <a:t>ВЕЩЕСТВ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204864"/>
            <a:ext cx="7416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NewRomanPS-BoldItalicMT"/>
              </a:rPr>
              <a:t>Разбираемся в главном</a:t>
            </a:r>
            <a:r>
              <a:rPr lang="ru-RU" sz="2000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Какое питание является рациональным?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Что такое сбалансированное питание?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Что не рекомендуют есть детям раннего и дошкольного возраста?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Какое соотношение основных нутриентов должно быть в </a:t>
            </a:r>
            <a:r>
              <a:rPr lang="ru-RU" sz="2000" b="1" dirty="0" smtClean="0">
                <a:solidFill>
                  <a:srgbClr val="000000"/>
                </a:solidFill>
                <a:latin typeface="TimesNewRomanPSMT"/>
              </a:rPr>
              <a:t>питании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 детей</a:t>
            </a:r>
            <a:r>
              <a:rPr lang="ru-RU" sz="2000" b="1" dirty="0" smtClean="0">
                <a:solidFill>
                  <a:srgbClr val="000000"/>
                </a:solidFill>
                <a:latin typeface="TimesNewRomanPSMT"/>
              </a:rPr>
              <a:t>?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Как меняется режим питания детей с возрастом?</a:t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Как долго можно позволять ребенку находиться за </a:t>
            </a:r>
            <a:r>
              <a:rPr lang="ru-RU" sz="2000" b="1" dirty="0" smtClean="0">
                <a:solidFill>
                  <a:srgbClr val="000000"/>
                </a:solidFill>
                <a:latin typeface="TimesNewRomanPSMT"/>
              </a:rPr>
              <a:t>столом </a:t>
            </a: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>при приеме пищи?</a:t>
            </a:r>
            <a:r>
              <a:rPr lang="ru-RU" sz="2000" b="1" dirty="0">
                <a:solidFill>
                  <a:srgbClr val="00359E"/>
                </a:solidFill>
                <a:latin typeface="TimesNewRomanPS-BoldItalicMT"/>
              </a:rPr>
              <a:t/>
            </a:r>
            <a:br>
              <a:rPr lang="ru-RU" sz="2000" b="1" dirty="0">
                <a:solidFill>
                  <a:srgbClr val="00359E"/>
                </a:solidFill>
                <a:latin typeface="TimesNewRomanPS-BoldItalicMT"/>
              </a:rPr>
            </a:br>
            <a:r>
              <a:rPr lang="ru-RU" sz="2000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NewRomanPSMT"/>
              </a:rPr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240108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Рациональное питание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питание, удовлетворяющее физиологические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потребности в энергии и пищевых веществах и обеспечивающее рост,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развитие и здоровье ребенка.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Сбалансированное питание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питание, обеспечивающее человека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оптимальными и сбалансированными между собой количествами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пищевых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веществ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Алиментарный фактор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фактор питания.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Режим питания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качественная и количественная характеристика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питания, включающая кратность, время приема пищи, распределение ее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по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калорийности и химическому составу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NewRomanPS-ItalicMT"/>
              </a:rPr>
              <a:t>Пищевые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вещества или нутриенты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химические соединения,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входящие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в состав пищевых продуктов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NewRomanPS-ItalicMT"/>
              </a:rPr>
              <a:t>Энергетическая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ценность (калорийность)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расчетное количество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тепловой энергии (калории или джоули), которое вырабатывается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организмом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при усвоении съеденных продуктов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NewRomanPS-ItalicMT"/>
              </a:rPr>
              <a:t>Незаменимые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пищевые вещества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вещества, которые не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синтезируются  в организме или синтезируются в недостаточном количестве и должны поступать с пищей.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29283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99288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NewRomanPS-BoldItalicMT"/>
              </a:rPr>
              <a:t>Рекомендуемые формы и темы просвещения родителей</a:t>
            </a:r>
            <a:r>
              <a:rPr lang="ru-RU" b="1" dirty="0">
                <a:solidFill>
                  <a:srgbClr val="FF0000"/>
                </a:solidFill>
                <a:latin typeface="TimesNewRomanPS-BoldItalicMT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NewRomanPS-BoldItalic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родительское собрание: </a:t>
            </a:r>
            <a:r>
              <a:rPr lang="ru-RU" b="1" i="1" dirty="0">
                <a:solidFill>
                  <a:srgbClr val="000000"/>
                </a:solidFill>
                <a:latin typeface="TimesNewRomanPS-ItalicMT"/>
              </a:rPr>
              <a:t>«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Что необходимо для обеспечения ребенку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рационального и сбалансированного питания»;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дискуссия: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«Культура приема пищи: прихоть или необходимость?»;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устный педагогический журнал: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«Правильное питание – залог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здоровья»;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мастер-класс по приготовлению здоровой пищи: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«А ну-ка, мамы!»;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обмен рецептами полезных блюд: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«Сундучок бабушкиных рецептов»;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консультации: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«Как приучить ребенка к полезным продуктам»,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«</a:t>
            </a:r>
            <a:r>
              <a:rPr lang="ru-RU" b="1" dirty="0" err="1">
                <a:solidFill>
                  <a:srgbClr val="000000"/>
                </a:solidFill>
                <a:latin typeface="TimesNewRomanPSMT"/>
              </a:rPr>
              <a:t>Здоровьесберегающие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 технологии на логопедических занятиях»,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«Все о питании детей», «Правильное питание – залог здоровья»,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«Зачем нужно закаливание»;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000000"/>
                </a:solidFill>
                <a:latin typeface="TimesNewRomanPS-ItalicMT"/>
              </a:rPr>
              <a:t>досуг: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«Сервируем стол вместе с детьми»;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мастер-классы повара с дегустацией блюд,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которые полезны для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детей, но очень редко входят в культуру питания семьи: «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Необычные и обычные блюда на детском столе».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-буклеты и памятки.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5122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NewRomanPSMT"/>
              </a:rPr>
              <a:t>Пища является единственным усвояемым источником энергии,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необходимых ребенку для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Wingdings-Regular"/>
              </a:rPr>
              <a:t>✓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поддержания структуры и целостности органов и тканей;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Wingdings-Regular"/>
              </a:rPr>
              <a:t>✓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обеспечения постоянного функционирования внутренних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TimesNewRomanPSMT"/>
              </a:rPr>
              <a:t>органов (головного мозга, почек, сердца и др.);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Wingdings-Regular"/>
              </a:rPr>
              <a:t>✓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осуществления физической и умственной деятельности;</a:t>
            </a:r>
            <a:br>
              <a:rPr lang="ru-RU" b="1" dirty="0">
                <a:solidFill>
                  <a:srgbClr val="FF0000"/>
                </a:solidFill>
                <a:latin typeface="TimesNewRomanPSMT"/>
              </a:rPr>
            </a:br>
            <a:r>
              <a:rPr lang="ru-RU" b="1" dirty="0">
                <a:solidFill>
                  <a:srgbClr val="FF0000"/>
                </a:solidFill>
                <a:latin typeface="Wingdings-Regular"/>
              </a:rPr>
              <a:t>✓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обеспечения роста и развития детей.</a:t>
            </a:r>
            <a:r>
              <a:rPr lang="ru-RU" b="1" dirty="0">
                <a:solidFill>
                  <a:srgbClr val="FF0000"/>
                </a:solidFill>
                <a:latin typeface="Wingdings-Regular"/>
              </a:rPr>
              <a:t/>
            </a:r>
            <a:br>
              <a:rPr lang="ru-RU" b="1" dirty="0">
                <a:solidFill>
                  <a:srgbClr val="FF0000"/>
                </a:solidFill>
                <a:latin typeface="Wingdings-Regular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204864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NewRomanPS-BoldItalicMT"/>
              </a:rPr>
              <a:t>Белки</a:t>
            </a:r>
            <a:r>
              <a:rPr lang="ru-RU" b="1" dirty="0">
                <a:solidFill>
                  <a:srgbClr val="000000"/>
                </a:solidFill>
                <a:latin typeface="TimesNewRomanPS-BoldItalic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-Bold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Потребность в белках очень высока: от 53 г в день в раннем возрасте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до 69-77 г в 6-7 лет. Важно выдерживать правильное соотношение белков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растительного и животного происхождения. На долю последних должно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приходиться не менее 70% всех белков, получаемых с пищей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645024"/>
            <a:ext cx="87129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NewRomanPS-BoldItalicMT"/>
              </a:rPr>
              <a:t>Жиры</a:t>
            </a:r>
            <a:r>
              <a:rPr lang="ru-RU" b="1" dirty="0">
                <a:solidFill>
                  <a:srgbClr val="000000"/>
                </a:solidFill>
                <a:latin typeface="TimesNewRomanPS-BoldItalic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-Bold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В возрасте 1,5-7 лет потребность ребенка в жирах приближается к уровню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потребности в белках (53-78 г в день соответственно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)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На их долю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должно приходиться около 25% всех жиров (8-10 г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)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  <a:latin typeface="TimesNewRomanPS-BoldItalicMT"/>
              </a:rPr>
              <a:t>Углеводы</a:t>
            </a:r>
            <a:r>
              <a:rPr lang="ru-RU" b="1" dirty="0">
                <a:solidFill>
                  <a:srgbClr val="000000"/>
                </a:solidFill>
                <a:latin typeface="TimesNewRomanPS-BoldItalic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-Bold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Содержание углеводов в суточном рационе ребенка должно примерно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в 4 раза превышать количество белка и жира и составлять 212 г в 1,5-3 года и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285 г в 6 лет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 Важнейшим источником углеводов в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питании должны быть овощи, фрукты, крупы.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1270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764704"/>
            <a:ext cx="856895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NewRomanPS-BoldItalicMT"/>
              </a:rPr>
              <a:t>Минеральные вещества, витамины, микроэлементы</a:t>
            </a:r>
            <a:r>
              <a:rPr lang="ru-RU" sz="2000" b="1" dirty="0">
                <a:solidFill>
                  <a:srgbClr val="000000"/>
                </a:solidFill>
                <a:latin typeface="TimesNewRomanPS-BoldItalicMT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NewRomanPS-BoldItalic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Питание ребенка должно содержать достаточное количество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минеральных веществ, витаминов, микроэлементов. Они не обладают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энергетической ценностью, но необходимы для осуществления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обменных процессов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, минералы участвуют в построении органов и тканей.. Витаминно-минеральные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комплексы применяют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только по рекомендации врача.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84984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NewRomanPSMT"/>
              </a:rPr>
              <a:t>Для детей дошкольного возраста важен строго соблюдаемый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режим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питания, в котором предусмотрено не менее 4 приемов пищи, при этом 3 из них должны включать горячее блюдо. Если интервал между приемами </a:t>
            </a:r>
            <a:r>
              <a:rPr lang="ru-RU" b="1" dirty="0" smtClean="0">
                <a:solidFill>
                  <a:srgbClr val="000000"/>
                </a:solidFill>
                <a:latin typeface="TimesNewRomanPSMT"/>
              </a:rPr>
              <a:t>пищи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более 4 часов, у детей может возникнуть транзиторная гипогликемия (снижение уровня сахара в крови). Калорийность рациона по приемам пищи распределяется следующим образом: завтрак – 25%, обед – 40%, полдник –15%, ужин – 20 %. Важна длительность приемов пищи: завтрак и ужин </a:t>
            </a:r>
            <a:r>
              <a:rPr lang="ru-RU" b="1" dirty="0" err="1">
                <a:solidFill>
                  <a:srgbClr val="000000"/>
                </a:solidFill>
                <a:latin typeface="TimesNewRomanPSMT"/>
              </a:rPr>
              <a:t>неменее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 15-20 минут, обед – 25 минут.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34328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NewRomanPS-BoldMT"/>
              </a:rPr>
              <a:t>ОСНОВЫ БЕЗОПАСНОГО ПОВЕДЕНИЯ ДЕТЕЙ</a:t>
            </a:r>
            <a:br>
              <a:rPr lang="ru-RU" sz="1600" b="1" dirty="0">
                <a:solidFill>
                  <a:srgbClr val="FF0000"/>
                </a:solidFill>
                <a:latin typeface="TimesNewRomanPS-BoldMT"/>
              </a:rPr>
            </a:br>
            <a:r>
              <a:rPr lang="ru-RU" sz="1600" b="1" dirty="0">
                <a:solidFill>
                  <a:srgbClr val="FF0000"/>
                </a:solidFill>
                <a:latin typeface="TimesNewRomanPS-BoldMT"/>
              </a:rPr>
              <a:t>ДОШКОЛЬНОГО ВОЗРАСТА В БЫТУ, СОЦИУМЕ, НА</a:t>
            </a:r>
            <a:br>
              <a:rPr lang="ru-RU" sz="1600" b="1" dirty="0">
                <a:solidFill>
                  <a:srgbClr val="FF0000"/>
                </a:solidFill>
                <a:latin typeface="TimesNewRomanPS-BoldMT"/>
              </a:rPr>
            </a:br>
            <a:r>
              <a:rPr lang="ru-RU" sz="1600" b="1" dirty="0">
                <a:solidFill>
                  <a:srgbClr val="FF0000"/>
                </a:solidFill>
                <a:latin typeface="TimesNewRomanPS-BoldMT"/>
              </a:rPr>
              <a:t>ПРИРОДЕ</a:t>
            </a:r>
            <a:br>
              <a:rPr lang="ru-RU" sz="1600" b="1" dirty="0">
                <a:solidFill>
                  <a:srgbClr val="FF0000"/>
                </a:solidFill>
                <a:latin typeface="TimesNewRomanPS-BoldMT"/>
              </a:rPr>
            </a:b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24744"/>
            <a:ext cx="878497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Безопасность </a:t>
            </a:r>
            <a:r>
              <a:rPr lang="ru-RU" b="1" dirty="0">
                <a:solidFill>
                  <a:srgbClr val="FF0000"/>
                </a:solidFill>
                <a:latin typeface="TimesNewRomanPSMT"/>
              </a:rPr>
              <a:t>–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 состояние деятельности, при котором с определенной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вероятностью исключено проявление опасностей, или отсутствие чрезмерной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опасности.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Безопасность жизнедеятельности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область научных знаний,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изучающая опасности и способы защиты от них человека в любых условиях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его обитания.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Жизнедеятельность</a:t>
            </a:r>
            <a:r>
              <a:rPr lang="ru-RU" b="1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сложный биологический процесс, происходящий в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организме человека, позволяющий сохранить здоровье и работоспособность.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Здоровье</a:t>
            </a:r>
            <a:r>
              <a:rPr lang="ru-RU" b="1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состояние полного физического, душевного и социального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благополучия, а не только отсутствие болезней и физических дефектов.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000000"/>
                </a:solidFill>
                <a:latin typeface="TimesNewRomanPS-ItalicMT"/>
              </a:rPr>
              <a:t>Опасные факторы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факторы, вызывающие травмы или резкое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ухудшение здоровья.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Факторы риска </a:t>
            </a:r>
            <a:r>
              <a:rPr lang="ru-RU" b="1" dirty="0">
                <a:solidFill>
                  <a:srgbClr val="000000"/>
                </a:solidFill>
                <a:latin typeface="TimesNewRomanPSMT"/>
              </a:rPr>
              <a:t>– факторы, провоцирующие или увеличивающие риск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развития определенных заболеваний. Некоторые факторы могут являться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наследственными или приобретенными, но в любом случае их слияние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r>
              <a:rPr lang="ru-RU" b="1" dirty="0">
                <a:solidFill>
                  <a:srgbClr val="000000"/>
                </a:solidFill>
                <a:latin typeface="TimesNewRomanPSMT"/>
              </a:rPr>
              <a:t>проявляется при определенном воздействии.</a:t>
            </a:r>
            <a:br>
              <a:rPr lang="ru-RU" b="1" dirty="0">
                <a:solidFill>
                  <a:srgbClr val="000000"/>
                </a:solidFill>
                <a:latin typeface="TimesNewRomanPSMT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24945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790</TotalTime>
  <Words>320</Words>
  <Application>Microsoft Office PowerPoint</Application>
  <PresentationFormat>Экран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Старшая группа</dc:creator>
  <cp:lastModifiedBy>Старшая группа</cp:lastModifiedBy>
  <cp:revision>20</cp:revision>
  <dcterms:created xsi:type="dcterms:W3CDTF">2026-01-20T03:50:07Z</dcterms:created>
  <dcterms:modified xsi:type="dcterms:W3CDTF">2026-01-21T16:03:20Z</dcterms:modified>
</cp:coreProperties>
</file>